
<file path=[Content_Types].xml><?xml version="1.0" encoding="utf-8"?>
<Types xmlns="http://schemas.openxmlformats.org/package/2006/content-types">
  <Default Extension="emf" ContentType="image/x-emf"/>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79" r:id="rId2"/>
    <p:sldMasterId id="2147483742" r:id="rId3"/>
  </p:sldMasterIdLst>
  <p:notesMasterIdLst>
    <p:notesMasterId r:id="rId73"/>
  </p:notesMasterIdLst>
  <p:sldIdLst>
    <p:sldId id="777" r:id="rId4"/>
    <p:sldId id="729" r:id="rId5"/>
    <p:sldId id="762" r:id="rId6"/>
    <p:sldId id="760" r:id="rId7"/>
    <p:sldId id="763" r:id="rId8"/>
    <p:sldId id="770" r:id="rId9"/>
    <p:sldId id="771" r:id="rId10"/>
    <p:sldId id="772" r:id="rId11"/>
    <p:sldId id="773" r:id="rId12"/>
    <p:sldId id="281" r:id="rId13"/>
    <p:sldId id="282" r:id="rId14"/>
    <p:sldId id="778" r:id="rId15"/>
    <p:sldId id="786" r:id="rId16"/>
    <p:sldId id="781" r:id="rId17"/>
    <p:sldId id="783" r:id="rId18"/>
    <p:sldId id="785" r:id="rId19"/>
    <p:sldId id="790" r:id="rId20"/>
    <p:sldId id="791" r:id="rId21"/>
    <p:sldId id="317" r:id="rId22"/>
    <p:sldId id="318" r:id="rId23"/>
    <p:sldId id="319" r:id="rId24"/>
    <p:sldId id="299" r:id="rId25"/>
    <p:sldId id="787" r:id="rId26"/>
    <p:sldId id="788" r:id="rId27"/>
    <p:sldId id="789" r:id="rId28"/>
    <p:sldId id="385" r:id="rId29"/>
    <p:sldId id="386" r:id="rId30"/>
    <p:sldId id="387" r:id="rId31"/>
    <p:sldId id="388" r:id="rId32"/>
    <p:sldId id="792" r:id="rId33"/>
    <p:sldId id="300" r:id="rId34"/>
    <p:sldId id="301" r:id="rId35"/>
    <p:sldId id="262" r:id="rId36"/>
    <p:sldId id="260" r:id="rId37"/>
    <p:sldId id="275" r:id="rId38"/>
    <p:sldId id="302" r:id="rId39"/>
    <p:sldId id="303" r:id="rId40"/>
    <p:sldId id="304" r:id="rId41"/>
    <p:sldId id="266" r:id="rId42"/>
    <p:sldId id="274" r:id="rId43"/>
    <p:sldId id="307" r:id="rId44"/>
    <p:sldId id="306" r:id="rId45"/>
    <p:sldId id="264" r:id="rId46"/>
    <p:sldId id="265" r:id="rId47"/>
    <p:sldId id="276" r:id="rId48"/>
    <p:sldId id="263" r:id="rId49"/>
    <p:sldId id="309" r:id="rId50"/>
    <p:sldId id="310" r:id="rId51"/>
    <p:sldId id="774" r:id="rId52"/>
    <p:sldId id="775" r:id="rId53"/>
    <p:sldId id="776" r:id="rId54"/>
    <p:sldId id="794" r:id="rId55"/>
    <p:sldId id="285" r:id="rId56"/>
    <p:sldId id="294" r:id="rId57"/>
    <p:sldId id="314" r:id="rId58"/>
    <p:sldId id="293" r:id="rId59"/>
    <p:sldId id="289" r:id="rId60"/>
    <p:sldId id="286" r:id="rId61"/>
    <p:sldId id="287" r:id="rId62"/>
    <p:sldId id="290" r:id="rId63"/>
    <p:sldId id="315" r:id="rId64"/>
    <p:sldId id="316" r:id="rId65"/>
    <p:sldId id="288" r:id="rId66"/>
    <p:sldId id="291" r:id="rId67"/>
    <p:sldId id="298" r:id="rId68"/>
    <p:sldId id="292" r:id="rId69"/>
    <p:sldId id="297" r:id="rId70"/>
    <p:sldId id="296" r:id="rId71"/>
    <p:sldId id="384" r:id="rId72"/>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rill Osipov" initials="KO" lastIdx="1" clrIdx="0"/>
  <p:cmAuthor id="2" name="Lak Lakshmanan" initials="" lastIdx="7"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99999"/>
    <a:srgbClr val="EAEAF3"/>
    <a:srgbClr val="CD0000"/>
    <a:srgbClr val="F2F2F2"/>
    <a:srgbClr val="0E76B1"/>
    <a:srgbClr val="AA1111"/>
    <a:srgbClr val="0562C1"/>
    <a:srgbClr val="6D00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49" autoAdjust="0"/>
    <p:restoredTop sz="88834" autoAdjust="0"/>
  </p:normalViewPr>
  <p:slideViewPr>
    <p:cSldViewPr snapToGrid="0">
      <p:cViewPr varScale="1">
        <p:scale>
          <a:sx n="109" d="100"/>
          <a:sy n="109" d="100"/>
        </p:scale>
        <p:origin x="808" y="192"/>
      </p:cViewPr>
      <p:guideLst/>
    </p:cSldViewPr>
  </p:slideViewPr>
  <p:notesTextViewPr>
    <p:cViewPr>
      <p:scale>
        <a:sx n="1" d="1"/>
        <a:sy n="1" d="1"/>
      </p:scale>
      <p:origin x="0" y="0"/>
    </p:cViewPr>
  </p:notesTextViewPr>
  <p:notesViewPr>
    <p:cSldViewPr snapToGrid="0">
      <p:cViewPr varScale="1">
        <p:scale>
          <a:sx n="115" d="100"/>
          <a:sy n="115" d="100"/>
        </p:scale>
        <p:origin x="1768" y="6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commentAuthors" Target="commentAuthor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DD9B9338-6D36-4BDA-A989-86B062E6E19E}" type="datetimeFigureOut">
              <a:rPr lang="en-US" smtClean="0"/>
              <a:t>8/30/21</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D4F37019-803C-4390-A25B-6FBEF5A3BBA4}" type="slidenum">
              <a:rPr lang="en-US" smtClean="0"/>
              <a:t>‹#›</a:t>
            </a:fld>
            <a:endParaRPr lang="en-US"/>
          </a:p>
        </p:txBody>
      </p:sp>
    </p:spTree>
    <p:extLst>
      <p:ext uri="{BB962C8B-B14F-4D97-AF65-F5344CB8AC3E}">
        <p14:creationId xmlns:p14="http://schemas.microsoft.com/office/powerpoint/2010/main" val="3912941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A_Random_Walk_Down_Wall_Street"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books.org/wiki/Signal_Processing/Digital_Filters#ARMA_Filter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1dc98ed572_0_8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1dc98ed572_0_8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sz="1200">
              <a:latin typeface="Roboto"/>
              <a:ea typeface="Roboto"/>
              <a:cs typeface="Roboto"/>
              <a:sym typeface="Roboto"/>
            </a:endParaRPr>
          </a:p>
        </p:txBody>
      </p:sp>
    </p:spTree>
    <p:extLst>
      <p:ext uri="{BB962C8B-B14F-4D97-AF65-F5344CB8AC3E}">
        <p14:creationId xmlns:p14="http://schemas.microsoft.com/office/powerpoint/2010/main" val="4125015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1dc98ed572_0_8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1dc98ed572_0_8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sz="1200">
              <a:latin typeface="Roboto"/>
              <a:ea typeface="Roboto"/>
              <a:cs typeface="Roboto"/>
              <a:sym typeface="Roboto"/>
            </a:endParaRPr>
          </a:p>
        </p:txBody>
      </p:sp>
    </p:spTree>
    <p:extLst>
      <p:ext uri="{BB962C8B-B14F-4D97-AF65-F5344CB8AC3E}">
        <p14:creationId xmlns:p14="http://schemas.microsoft.com/office/powerpoint/2010/main" val="24218625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0"/>
        <p:cNvGrpSpPr/>
        <p:nvPr/>
      </p:nvGrpSpPr>
      <p:grpSpPr>
        <a:xfrm>
          <a:off x="0" y="0"/>
          <a:ext cx="0" cy="0"/>
          <a:chOff x="0" y="0"/>
          <a:chExt cx="0" cy="0"/>
        </a:xfrm>
      </p:grpSpPr>
      <p:sp>
        <p:nvSpPr>
          <p:cNvPr id="2081" name="Google Shape;2081;g30d674639f_11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2" name="Google Shape;2082;g30d674639f_11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1635571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F37019-803C-4390-A25B-6FBEF5A3BB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6291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1dc98ed572_0_8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1dc98ed572_0_8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sz="1200">
              <a:latin typeface="Roboto"/>
              <a:ea typeface="Roboto"/>
              <a:cs typeface="Roboto"/>
              <a:sym typeface="Roboto"/>
            </a:endParaRPr>
          </a:p>
        </p:txBody>
      </p:sp>
    </p:spTree>
    <p:extLst>
      <p:ext uri="{BB962C8B-B14F-4D97-AF65-F5344CB8AC3E}">
        <p14:creationId xmlns:p14="http://schemas.microsoft.com/office/powerpoint/2010/main" val="776980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rtl="0">
              <a:lnSpc>
                <a:spcPct val="115000"/>
              </a:lnSpc>
              <a:spcBef>
                <a:spcPts val="0"/>
              </a:spcBef>
              <a:spcAft>
                <a:spcPts val="0"/>
              </a:spcAft>
              <a:buNone/>
            </a:pPr>
            <a:r>
              <a:rPr lang="en-US" dirty="0">
                <a:solidFill>
                  <a:schemeClr val="dk1"/>
                </a:solidFill>
              </a:rPr>
              <a:t>But be careful … not all time series values are sequences.</a:t>
            </a:r>
          </a:p>
          <a:p>
            <a:pPr marL="0" lvl="0" indent="0" rtl="0">
              <a:lnSpc>
                <a:spcPct val="115000"/>
              </a:lnSpc>
              <a:spcBef>
                <a:spcPts val="0"/>
              </a:spcBef>
              <a:spcAft>
                <a:spcPts val="0"/>
              </a:spcAft>
              <a:buNone/>
            </a:pPr>
            <a:r>
              <a:rPr lang="en-US" dirty="0">
                <a:solidFill>
                  <a:schemeClr val="dk1"/>
                </a:solidFill>
              </a:rPr>
              <a:t>What makes something a sequence is that in a sequence, order matters.</a:t>
            </a:r>
          </a:p>
          <a:p>
            <a:pPr marL="0" lvl="0" indent="0" rtl="0">
              <a:lnSpc>
                <a:spcPct val="115000"/>
              </a:lnSpc>
              <a:spcBef>
                <a:spcPts val="0"/>
              </a:spcBef>
              <a:spcAft>
                <a:spcPts val="0"/>
              </a:spcAft>
              <a:buNone/>
            </a:pPr>
            <a:endParaRPr lang="en-US" dirty="0">
              <a:solidFill>
                <a:schemeClr val="dk1"/>
              </a:solidFill>
            </a:endParaRPr>
          </a:p>
          <a:p>
            <a:pPr marL="0" lvl="0" indent="0" rtl="0">
              <a:lnSpc>
                <a:spcPct val="115000"/>
              </a:lnSpc>
              <a:spcBef>
                <a:spcPts val="0"/>
              </a:spcBef>
              <a:spcAft>
                <a:spcPts val="0"/>
              </a:spcAft>
              <a:buNone/>
            </a:pPr>
            <a:r>
              <a:rPr lang="en-US" dirty="0">
                <a:solidFill>
                  <a:schemeClr val="dk1"/>
                </a:solidFill>
              </a:rPr>
              <a:t>In the coin flip example, the order doesn’t matter.  Predicting the value of heads/tails is independent of order.</a:t>
            </a:r>
          </a:p>
          <a:p>
            <a:pPr marL="0" lvl="0" indent="0" rtl="0">
              <a:lnSpc>
                <a:spcPct val="115000"/>
              </a:lnSpc>
              <a:spcBef>
                <a:spcPts val="0"/>
              </a:spcBef>
              <a:spcAft>
                <a:spcPts val="0"/>
              </a:spcAft>
              <a:buNone/>
            </a:pPr>
            <a:endParaRPr lang="en-US" dirty="0">
              <a:solidFill>
                <a:schemeClr val="dk1"/>
              </a:solidFill>
            </a:endParaRPr>
          </a:p>
          <a:p>
            <a:pPr marL="0" lvl="0" indent="0" rtl="0">
              <a:lnSpc>
                <a:spcPct val="115000"/>
              </a:lnSpc>
              <a:spcBef>
                <a:spcPts val="0"/>
              </a:spcBef>
              <a:spcAft>
                <a:spcPts val="0"/>
              </a:spcAft>
              <a:buNone/>
            </a:pPr>
            <a:r>
              <a:rPr lang="en-US" dirty="0">
                <a:solidFill>
                  <a:schemeClr val="dk1"/>
                </a:solidFill>
              </a:rPr>
              <a:t>In the distance walked example (the idea is that you take one step forwards if it’s heads, and one step backwards if it is tails), the distance walked at time=t depends totally and completely on order. Any resemblance to a stock market chart is entirely coincidental.</a:t>
            </a:r>
          </a:p>
          <a:p>
            <a:pPr marL="0" lvl="0" indent="0" rtl="0">
              <a:lnSpc>
                <a:spcPct val="115000"/>
              </a:lnSpc>
              <a:spcBef>
                <a:spcPts val="0"/>
              </a:spcBef>
              <a:spcAft>
                <a:spcPts val="0"/>
              </a:spcAft>
              <a:buNone/>
            </a:pPr>
            <a:endParaRPr lang="en-US" dirty="0">
              <a:solidFill>
                <a:schemeClr val="dk1"/>
              </a:solidFill>
            </a:endParaRPr>
          </a:p>
          <a:p>
            <a:pPr marL="0" lvl="0" indent="0" rtl="0">
              <a:lnSpc>
                <a:spcPct val="115000"/>
              </a:lnSpc>
              <a:spcBef>
                <a:spcPts val="0"/>
              </a:spcBef>
              <a:spcAft>
                <a:spcPts val="0"/>
              </a:spcAft>
              <a:buClr>
                <a:schemeClr val="dk1"/>
              </a:buClr>
              <a:buSzPts val="1100"/>
              <a:buFont typeface="Arial"/>
              <a:buNone/>
            </a:pPr>
            <a:r>
              <a:rPr lang="en-US" dirty="0">
                <a:solidFill>
                  <a:schemeClr val="dk1"/>
                </a:solidFill>
              </a:rPr>
              <a:t>The slide refers to </a:t>
            </a:r>
            <a:r>
              <a:rPr lang="en-US" u="sng" dirty="0">
                <a:solidFill>
                  <a:schemeClr val="hlink"/>
                </a:solidFill>
                <a:hlinkClick r:id="rId3"/>
              </a:rPr>
              <a:t>https://en.wikipedia.org/wiki/A_Random_Walk_Down_Wall_Street</a:t>
            </a:r>
            <a:r>
              <a:rPr lang="en-US" dirty="0">
                <a:solidFill>
                  <a:schemeClr val="dk1"/>
                </a:solidFill>
              </a:rPr>
              <a:t>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F37019-803C-4390-A25B-6FBEF5A3BB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8149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rtl="0">
              <a:spcBef>
                <a:spcPts val="0"/>
              </a:spcBef>
              <a:spcAft>
                <a:spcPts val="0"/>
              </a:spcAft>
              <a:buNone/>
            </a:pPr>
            <a:r>
              <a:rPr lang="en-US" dirty="0"/>
              <a:t>Simulated data by author</a:t>
            </a:r>
          </a:p>
          <a:p>
            <a:pPr marL="0" lvl="0" indent="0" rtl="0">
              <a:spcBef>
                <a:spcPts val="0"/>
              </a:spcBef>
              <a:spcAft>
                <a:spcPts val="0"/>
              </a:spcAft>
              <a:buNone/>
            </a:pPr>
            <a:endParaRPr lang="en-US" dirty="0"/>
          </a:p>
          <a:p>
            <a:pPr marL="0" lvl="0" indent="0" rtl="0">
              <a:spcBef>
                <a:spcPts val="0"/>
              </a:spcBef>
              <a:spcAft>
                <a:spcPts val="0"/>
              </a:spcAft>
              <a:buNone/>
            </a:pPr>
            <a:endParaRPr lang="en-US" dirty="0"/>
          </a:p>
          <a:p>
            <a:pPr marL="0" lvl="0" indent="0" rtl="0">
              <a:spcBef>
                <a:spcPts val="0"/>
              </a:spcBef>
              <a:spcAft>
                <a:spcPts val="0"/>
              </a:spcAft>
              <a:buNone/>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F37019-803C-4390-A25B-6FBEF5A3BB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98082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330200" rtl="0">
              <a:spcBef>
                <a:spcPts val="0"/>
              </a:spcBef>
              <a:spcAft>
                <a:spcPts val="0"/>
              </a:spcAft>
              <a:buClr>
                <a:schemeClr val="accent5"/>
              </a:buClr>
              <a:buSzPts val="1600"/>
              <a:buChar char="●"/>
            </a:pPr>
            <a:r>
              <a:rPr lang="en-US" sz="1100" u="sng" dirty="0">
                <a:solidFill>
                  <a:schemeClr val="hlink"/>
                </a:solidFill>
                <a:hlinkClick r:id="rId3"/>
              </a:rPr>
              <a:t>https://en.wikibooks.org/wiki/Signal_Processing/Digital_Filters#ARMA_Filters</a:t>
            </a:r>
            <a:r>
              <a:rPr lang="en-US" sz="1100" dirty="0">
                <a:solidFill>
                  <a:schemeClr val="dk1"/>
                </a:solidFill>
              </a:rPr>
              <a:t> for analogy to traditional time-series methods</a:t>
            </a:r>
            <a:endParaRPr lang="en-US" sz="1200" dirty="0">
              <a:solidFill>
                <a:schemeClr val="accent5"/>
              </a:solidFill>
              <a:latin typeface="Roboto"/>
              <a:ea typeface="Roboto"/>
              <a:cs typeface="Roboto"/>
              <a:sym typeface="Roboto"/>
            </a:endParaRPr>
          </a:p>
          <a:p>
            <a:pPr marL="457200" lvl="0" indent="-330200" rtl="0">
              <a:lnSpc>
                <a:spcPct val="125000"/>
              </a:lnSpc>
              <a:spcBef>
                <a:spcPts val="0"/>
              </a:spcBef>
              <a:spcAft>
                <a:spcPts val="0"/>
              </a:spcAft>
              <a:buClr>
                <a:schemeClr val="accent5"/>
              </a:buClr>
              <a:buSzPts val="1600"/>
              <a:buChar char="●"/>
            </a:pPr>
            <a:r>
              <a:rPr lang="en-US" sz="1200" dirty="0">
                <a:solidFill>
                  <a:schemeClr val="accent5"/>
                </a:solidFill>
                <a:latin typeface="Roboto"/>
                <a:ea typeface="Roboto"/>
                <a:cs typeface="Roboto"/>
                <a:sym typeface="Roboto"/>
              </a:rPr>
              <a:t>Take windows of the sequence and train a linear combination of the window to predict the output -- FIR filters (like a CNN)</a:t>
            </a:r>
          </a:p>
          <a:p>
            <a:pPr marL="0" lvl="0" indent="0" rtl="0">
              <a:spcBef>
                <a:spcPts val="1000"/>
              </a:spcBef>
              <a:spcAft>
                <a:spcPts val="0"/>
              </a:spcAft>
              <a:buNone/>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F37019-803C-4390-A25B-6FBEF5A3BB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5635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6"/>
        <p:cNvGrpSpPr/>
        <p:nvPr/>
      </p:nvGrpSpPr>
      <p:grpSpPr>
        <a:xfrm>
          <a:off x="0" y="0"/>
          <a:ext cx="0" cy="0"/>
          <a:chOff x="0" y="0"/>
          <a:chExt cx="0" cy="0"/>
        </a:xfrm>
      </p:grpSpPr>
      <p:sp>
        <p:nvSpPr>
          <p:cNvPr id="1387" name="Google Shape;1387;g289b612759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8" name="Google Shape;1388;g289b61275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This, for example, is an edge filter in image processing; in time series, you can use it to find anomalies</a:t>
            </a:r>
            <a:endParaRPr/>
          </a:p>
          <a:p>
            <a:pPr marL="0" lvl="0" indent="0">
              <a:spcBef>
                <a:spcPts val="0"/>
              </a:spcBef>
              <a:spcAft>
                <a:spcPts val="0"/>
              </a:spcAft>
              <a:buNone/>
            </a:pPr>
            <a:r>
              <a:rPr lang="en"/>
              <a:t>See how the slow change in [10,15] isn’t picked up by the filter.</a:t>
            </a:r>
            <a:endParaRPr/>
          </a:p>
          <a:p>
            <a:pPr marL="0" lvl="0" indent="0" rtl="0">
              <a:spcBef>
                <a:spcPts val="0"/>
              </a:spcBef>
              <a:spcAft>
                <a:spcPts val="0"/>
              </a:spcAft>
              <a:buNone/>
            </a:pPr>
            <a:r>
              <a:rPr lang="en"/>
              <a:t>This works because it find this specific order -- a sharp decrease ...</a:t>
            </a:r>
            <a:endParaRPr/>
          </a:p>
        </p:txBody>
      </p:sp>
    </p:spTree>
    <p:extLst>
      <p:ext uri="{BB962C8B-B14F-4D97-AF65-F5344CB8AC3E}">
        <p14:creationId xmlns:p14="http://schemas.microsoft.com/office/powerpoint/2010/main" val="41201733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
        <p:cNvGrpSpPr/>
        <p:nvPr/>
      </p:nvGrpSpPr>
      <p:grpSpPr>
        <a:xfrm>
          <a:off x="0" y="0"/>
          <a:ext cx="0" cy="0"/>
          <a:chOff x="0" y="0"/>
          <a:chExt cx="0" cy="0"/>
        </a:xfrm>
      </p:grpSpPr>
      <p:sp>
        <p:nvSpPr>
          <p:cNvPr id="1395" name="Google Shape;1395;g30d674639f_11_1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6" name="Google Shape;1396;g30d674639f_11_1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687636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2"/>
        <p:cNvGrpSpPr/>
        <p:nvPr/>
      </p:nvGrpSpPr>
      <p:grpSpPr>
        <a:xfrm>
          <a:off x="0" y="0"/>
          <a:ext cx="0" cy="0"/>
          <a:chOff x="0" y="0"/>
          <a:chExt cx="0" cy="0"/>
        </a:xfrm>
      </p:grpSpPr>
      <p:sp>
        <p:nvSpPr>
          <p:cNvPr id="1553" name="Google Shape;1553;g289b612759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4" name="Google Shape;1554;g289b61275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207835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30d674639f_1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2" name="Google Shape;1572;g30d674639f_1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562182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a:t>To train an RNN cell, you must unroll it across time. Why ?</a:t>
            </a:r>
          </a:p>
          <a:p>
            <a:pPr marL="0" lvl="0" indent="0">
              <a:spcBef>
                <a:spcPts val="0"/>
              </a:spcBef>
              <a:spcAft>
                <a:spcPts val="0"/>
              </a:spcAft>
              <a:buNone/>
            </a:pPr>
            <a:endParaRPr lang="en-US" dirty="0"/>
          </a:p>
          <a:p>
            <a:pPr marL="0" lvl="0" indent="0" rtl="0">
              <a:spcBef>
                <a:spcPts val="0"/>
              </a:spcBef>
              <a:spcAft>
                <a:spcPts val="0"/>
              </a:spcAft>
              <a:buNone/>
            </a:pPr>
            <a:r>
              <a:rPr lang="en-US" dirty="0"/>
              <a:t>There is only one cell -- even though we show it being unrolled, it’s really just one set of weights &amp; biases.</a:t>
            </a:r>
          </a:p>
          <a:p>
            <a:pPr marL="0" lvl="0" indent="0" rtl="0">
              <a:spcBef>
                <a:spcPts val="0"/>
              </a:spcBef>
              <a:spcAft>
                <a:spcPts val="0"/>
              </a:spcAft>
              <a:buNone/>
            </a:pPr>
            <a:endParaRPr lang="en-US" dirty="0"/>
          </a:p>
          <a:p>
            <a:pPr marL="0" lvl="0" indent="0" rtl="0">
              <a:spcBef>
                <a:spcPts val="0"/>
              </a:spcBef>
              <a:spcAft>
                <a:spcPts val="0"/>
              </a:spcAft>
              <a:buNone/>
            </a:pPr>
            <a:r>
              <a:rPr lang="en-US" dirty="0"/>
              <a:t>Consider a single cell. Put something on its inputs. Its input state is the state received from the previous iteration.</a:t>
            </a:r>
          </a:p>
          <a:p>
            <a:pPr marL="0" lvl="0" indent="0" rtl="0">
              <a:spcBef>
                <a:spcPts val="0"/>
              </a:spcBef>
              <a:spcAft>
                <a:spcPts val="0"/>
              </a:spcAft>
              <a:buNone/>
            </a:pPr>
            <a:r>
              <a:rPr lang="en-US" dirty="0"/>
              <a:t>This gives you some outputs. Not happy with what you got ?</a:t>
            </a:r>
          </a:p>
          <a:p>
            <a:pPr marL="0" lvl="0" indent="0" rtl="0">
              <a:spcBef>
                <a:spcPts val="0"/>
              </a:spcBef>
              <a:spcAft>
                <a:spcPts val="0"/>
              </a:spcAft>
              <a:buNone/>
            </a:pPr>
            <a:r>
              <a:rPr lang="en-US" dirty="0"/>
              <a:t>Fine, compute the difference between what you got and your desired outputs, from that compute a gradient, and retro-propagate.</a:t>
            </a:r>
          </a:p>
          <a:p>
            <a:pPr marL="0" lvl="0" indent="0" rtl="0">
              <a:spcBef>
                <a:spcPts val="0"/>
              </a:spcBef>
              <a:spcAft>
                <a:spcPts val="0"/>
              </a:spcAft>
              <a:buNone/>
            </a:pPr>
            <a:r>
              <a:rPr lang="en-US" dirty="0"/>
              <a:t>This will adjust weights and biases in the internal neural network layers  so as to make the difference smaller.</a:t>
            </a:r>
          </a:p>
          <a:p>
            <a:pPr marL="0" lvl="0" indent="0" rtl="0">
              <a:spcBef>
                <a:spcPts val="0"/>
              </a:spcBef>
              <a:spcAft>
                <a:spcPts val="0"/>
              </a:spcAft>
              <a:buNone/>
            </a:pPr>
            <a:r>
              <a:rPr lang="en-US" dirty="0"/>
              <a:t>But wait, what if the problem was not in the weights and biases at all ? What if the problem was the input state you received from the previous iteration ?</a:t>
            </a:r>
          </a:p>
          <a:p>
            <a:pPr marL="0" lvl="0" indent="0" rtl="0">
              <a:spcBef>
                <a:spcPts val="0"/>
              </a:spcBef>
              <a:spcAft>
                <a:spcPts val="0"/>
              </a:spcAft>
              <a:buNone/>
            </a:pPr>
            <a:r>
              <a:rPr lang="en-US" dirty="0"/>
              <a:t>No luck in that case. That state has already been computed, you cannot go back in time to try and recompute it using better weights and biases, or can you ?</a:t>
            </a:r>
          </a:p>
          <a:p>
            <a:pPr marL="0" lvl="0" indent="0" rtl="0">
              <a:spcBef>
                <a:spcPts val="0"/>
              </a:spcBef>
              <a:spcAft>
                <a:spcPts val="0"/>
              </a:spcAft>
              <a:buNone/>
            </a:pPr>
            <a:endParaRPr lang="en-US" dirty="0"/>
          </a:p>
          <a:p>
            <a:pPr marL="0" lvl="0" indent="0" rtl="0">
              <a:spcBef>
                <a:spcPts val="0"/>
              </a:spcBef>
              <a:spcAft>
                <a:spcPts val="0"/>
              </a:spcAft>
              <a:buNone/>
            </a:pPr>
            <a:r>
              <a:rPr lang="en-US" dirty="0"/>
              <a:t>Actually, you can, up to a certain point. The trick to training RNNs is to unroll a the network across n iterations, by replicating one RNN cell. The first input state is still a constant as far as this training step is concerned. However, all of the following states are now combinations of weights, biases and inputs, amenable to backpropagation.</a:t>
            </a:r>
          </a:p>
          <a:p>
            <a:pPr marL="0" lvl="0" indent="0" rtl="0">
              <a:spcBef>
                <a:spcPts val="0"/>
              </a:spcBef>
              <a:spcAft>
                <a:spcPts val="0"/>
              </a:spcAft>
              <a:buNone/>
            </a:pPr>
            <a:endParaRPr lang="en-US" dirty="0"/>
          </a:p>
          <a:p>
            <a:pPr marL="0" lvl="0" indent="0" rtl="0">
              <a:spcBef>
                <a:spcPts val="0"/>
              </a:spcBef>
              <a:spcAft>
                <a:spcPts val="0"/>
              </a:spcAft>
              <a:buNone/>
            </a:pPr>
            <a:r>
              <a:rPr lang="en-US" dirty="0"/>
              <a:t>2 takeaways:</a:t>
            </a:r>
          </a:p>
          <a:p>
            <a:pPr marL="457200" lvl="0" indent="-298450" rtl="0">
              <a:spcBef>
                <a:spcPts val="0"/>
              </a:spcBef>
              <a:spcAft>
                <a:spcPts val="0"/>
              </a:spcAft>
              <a:buSzPts val="1100"/>
              <a:buChar char="-"/>
            </a:pPr>
            <a:r>
              <a:rPr lang="en-US" dirty="0"/>
              <a:t>An RNN cell is a state machine and can therefore represent state changes across many many steps (for example close a parenthesis that was opened 5000 step ago)</a:t>
            </a:r>
          </a:p>
          <a:p>
            <a:pPr marL="457200" lvl="0" indent="-298450" rtl="0">
              <a:spcBef>
                <a:spcPts val="0"/>
              </a:spcBef>
              <a:spcAft>
                <a:spcPts val="0"/>
              </a:spcAft>
              <a:buSzPts val="1100"/>
              <a:buChar char="-"/>
            </a:pPr>
            <a:r>
              <a:rPr lang="en-US" dirty="0"/>
              <a:t>However, to train an RNN, it has to be unrolled across a finite number of steps (usually less than 100). If there are state changes you want to teach it (like opening and closing parentheses) they must appear in the training dataset across spans of no more than N time steps, N being the number of unrolled steps.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F37019-803C-4390-A25B-6FBEF5A3BB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3149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B88B6-E375-42F9-912F-FE013CB903E5}"/>
              </a:ext>
            </a:extLst>
          </p:cNvPr>
          <p:cNvSpPr>
            <a:spLocks noGrp="1"/>
          </p:cNvSpPr>
          <p:nvPr>
            <p:ph type="ctrTitle"/>
          </p:nvPr>
        </p:nvSpPr>
        <p:spPr>
          <a:xfrm>
            <a:off x="1524000" y="1122363"/>
            <a:ext cx="9144000" cy="2387600"/>
          </a:xfrm>
        </p:spPr>
        <p:txBody>
          <a:bodyPr anchor="b"/>
          <a:lstStyle>
            <a:lvl1pPr algn="ctr">
              <a:defRPr sz="60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92C9A0DB-6771-41B9-8EFA-5FA95C39FF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A02B37AD-11C4-44B2-BE72-3BE90CFE7F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42CDD9-72FA-4D37-94E7-4428580299D5}"/>
              </a:ext>
            </a:extLst>
          </p:cNvPr>
          <p:cNvSpPr>
            <a:spLocks noGrp="1"/>
          </p:cNvSpPr>
          <p:nvPr>
            <p:ph type="sldNum" sz="quarter" idx="12"/>
          </p:nvPr>
        </p:nvSpPr>
        <p:spPr/>
        <p:txBody>
          <a:bodyPr/>
          <a:lstStyle/>
          <a:p>
            <a:fld id="{BD0DDB0A-888B-469C-95C7-F248D335DDDC}" type="slidenum">
              <a:rPr lang="en-US" smtClean="0"/>
              <a:t>‹#›</a:t>
            </a:fld>
            <a:endParaRPr lang="en-US"/>
          </a:p>
        </p:txBody>
      </p:sp>
    </p:spTree>
    <p:extLst>
      <p:ext uri="{BB962C8B-B14F-4D97-AF65-F5344CB8AC3E}">
        <p14:creationId xmlns:p14="http://schemas.microsoft.com/office/powerpoint/2010/main" val="3196732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519F6-F167-439F-AC6C-13C840B3AA7E}"/>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1E623A69-72D6-492F-BD35-DC0D1ED16AC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53892D7F-4587-4EDE-99CB-4D6B58866E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778748-BA0B-444B-AFCF-E54F2F1C2DD9}"/>
              </a:ext>
            </a:extLst>
          </p:cNvPr>
          <p:cNvSpPr>
            <a:spLocks noGrp="1"/>
          </p:cNvSpPr>
          <p:nvPr>
            <p:ph type="sldNum" sz="quarter" idx="12"/>
          </p:nvPr>
        </p:nvSpPr>
        <p:spPr/>
        <p:txBody>
          <a:bodyPr/>
          <a:lstStyle/>
          <a:p>
            <a:fld id="{BD0DDB0A-888B-469C-95C7-F248D335DDDC}" type="slidenum">
              <a:rPr lang="en-US" smtClean="0"/>
              <a:t>‹#›</a:t>
            </a:fld>
            <a:endParaRPr lang="en-US"/>
          </a:p>
        </p:txBody>
      </p:sp>
    </p:spTree>
    <p:extLst>
      <p:ext uri="{BB962C8B-B14F-4D97-AF65-F5344CB8AC3E}">
        <p14:creationId xmlns:p14="http://schemas.microsoft.com/office/powerpoint/2010/main" val="1636703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ED73D8-B814-443B-BD06-83D07BD72E4C}"/>
              </a:ext>
            </a:extLst>
          </p:cNvPr>
          <p:cNvSpPr>
            <a:spLocks noGrp="1"/>
          </p:cNvSpPr>
          <p:nvPr>
            <p:ph type="title" orient="vert"/>
          </p:nvPr>
        </p:nvSpPr>
        <p:spPr>
          <a:xfrm>
            <a:off x="8724900" y="365125"/>
            <a:ext cx="2628900" cy="5811838"/>
          </a:xfrm>
        </p:spPr>
        <p:txBody>
          <a:bodyPr vert="eaVert"/>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BBA39232-2FA5-4519-B2BD-2A4B939E4FAB}"/>
              </a:ext>
            </a:extLst>
          </p:cNvPr>
          <p:cNvSpPr>
            <a:spLocks noGrp="1"/>
          </p:cNvSpPr>
          <p:nvPr>
            <p:ph type="body" orient="vert" idx="1"/>
          </p:nvPr>
        </p:nvSpPr>
        <p:spPr>
          <a:xfrm>
            <a:off x="838200" y="365125"/>
            <a:ext cx="7734300"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6BD87F2F-1503-4EE7-A2C8-031770B924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C2F407-24D3-44EB-AE9B-3C284B7E2CF2}"/>
              </a:ext>
            </a:extLst>
          </p:cNvPr>
          <p:cNvSpPr>
            <a:spLocks noGrp="1"/>
          </p:cNvSpPr>
          <p:nvPr>
            <p:ph type="sldNum" sz="quarter" idx="12"/>
          </p:nvPr>
        </p:nvSpPr>
        <p:spPr/>
        <p:txBody>
          <a:bodyPr/>
          <a:lstStyle/>
          <a:p>
            <a:fld id="{BD0DDB0A-888B-469C-95C7-F248D335DDDC}" type="slidenum">
              <a:rPr lang="en-US" smtClean="0"/>
              <a:t>‹#›</a:t>
            </a:fld>
            <a:endParaRPr lang="en-US"/>
          </a:p>
        </p:txBody>
      </p:sp>
    </p:spTree>
    <p:extLst>
      <p:ext uri="{BB962C8B-B14F-4D97-AF65-F5344CB8AC3E}">
        <p14:creationId xmlns:p14="http://schemas.microsoft.com/office/powerpoint/2010/main" val="37261015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End slide">
  <p:cSld name="End slide">
    <p:spTree>
      <p:nvGrpSpPr>
        <p:cNvPr id="1" name="Shape 345"/>
        <p:cNvGrpSpPr/>
        <p:nvPr/>
      </p:nvGrpSpPr>
      <p:grpSpPr>
        <a:xfrm>
          <a:off x="0" y="0"/>
          <a:ext cx="0" cy="0"/>
          <a:chOff x="0" y="0"/>
          <a:chExt cx="0" cy="0"/>
        </a:xfrm>
      </p:grpSpPr>
      <p:sp>
        <p:nvSpPr>
          <p:cNvPr id="3" name="Rectangle 2">
            <a:extLst>
              <a:ext uri="{FF2B5EF4-FFF2-40B4-BE49-F238E27FC236}">
                <a16:creationId xmlns:a16="http://schemas.microsoft.com/office/drawing/2014/main" id="{9318B956-25E6-3043-A0A6-140CF952AAAE}"/>
              </a:ext>
            </a:extLst>
          </p:cNvPr>
          <p:cNvSpPr/>
          <p:nvPr userDrawn="1"/>
        </p:nvSpPr>
        <p:spPr>
          <a:xfrm>
            <a:off x="4749210" y="6311616"/>
            <a:ext cx="2665228" cy="5463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p>
        </p:txBody>
      </p:sp>
      <p:pic>
        <p:nvPicPr>
          <p:cNvPr id="7" name="Picture 6">
            <a:extLst>
              <a:ext uri="{FF2B5EF4-FFF2-40B4-BE49-F238E27FC236}">
                <a16:creationId xmlns:a16="http://schemas.microsoft.com/office/drawing/2014/main" id="{618064B3-9F01-C44F-A886-6B9EA33D14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35869" y="5489906"/>
            <a:ext cx="8003796" cy="1094901"/>
          </a:xfrm>
          <a:prstGeom prst="rect">
            <a:avLst/>
          </a:prstGeom>
        </p:spPr>
      </p:pic>
      <p:pic>
        <p:nvPicPr>
          <p:cNvPr id="2" name="Picture 1">
            <a:extLst>
              <a:ext uri="{FF2B5EF4-FFF2-40B4-BE49-F238E27FC236}">
                <a16:creationId xmlns:a16="http://schemas.microsoft.com/office/drawing/2014/main" id="{28A7CF80-393A-6A44-9F24-8E23908B9BBF}"/>
              </a:ext>
            </a:extLst>
          </p:cNvPr>
          <p:cNvPicPr>
            <a:picLocks noChangeAspect="1"/>
          </p:cNvPicPr>
          <p:nvPr userDrawn="1"/>
        </p:nvPicPr>
        <p:blipFill rotWithShape="1">
          <a:blip r:embed="rId3">
            <a:alphaModFix amt="20000"/>
          </a:blip>
          <a:srcRect b="15493"/>
          <a:stretch/>
        </p:blipFill>
        <p:spPr>
          <a:xfrm>
            <a:off x="0" y="0"/>
            <a:ext cx="12192000" cy="6858000"/>
          </a:xfrm>
          <a:prstGeom prst="rect">
            <a:avLst/>
          </a:prstGeom>
        </p:spPr>
      </p:pic>
    </p:spTree>
    <p:extLst>
      <p:ext uri="{BB962C8B-B14F-4D97-AF65-F5344CB8AC3E}">
        <p14:creationId xmlns:p14="http://schemas.microsoft.com/office/powerpoint/2010/main" val="27877710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602FF-4B88-4683-AB56-4B4375083A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D7F875D-0518-44BC-9951-1C37A1D07E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B6A04D-AC20-4314-8BE2-24877254579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5B5AF6A-C493-404B-918F-7A77BB54BF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1150E4-B499-497C-810E-180DD3539098}"/>
              </a:ext>
            </a:extLst>
          </p:cNvPr>
          <p:cNvSpPr>
            <a:spLocks noGrp="1"/>
          </p:cNvSpPr>
          <p:nvPr>
            <p:ph type="sldNum" sz="quarter" idx="12"/>
          </p:nvPr>
        </p:nvSpPr>
        <p:spPr/>
        <p:txBody>
          <a:bodyPr/>
          <a:lstStyle/>
          <a:p>
            <a:fld id="{9097F7CF-7906-4C1F-9CC2-9DCADDD5148A}" type="slidenum">
              <a:rPr lang="en-US" smtClean="0"/>
              <a:t>‹#›</a:t>
            </a:fld>
            <a:endParaRPr lang="en-US"/>
          </a:p>
        </p:txBody>
      </p:sp>
    </p:spTree>
    <p:extLst>
      <p:ext uri="{BB962C8B-B14F-4D97-AF65-F5344CB8AC3E}">
        <p14:creationId xmlns:p14="http://schemas.microsoft.com/office/powerpoint/2010/main" val="4859340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BACFA-223E-4353-BF5D-8AD273B88A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36F4AB-E289-49A8-8AAB-4A6B76C6B42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366B68-2416-4C43-B6F9-D67085AF940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4AEDCF9-E757-4190-A64D-6EFC15A431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52019E-4300-4B73-AB6B-1A4ADDA022C8}"/>
              </a:ext>
            </a:extLst>
          </p:cNvPr>
          <p:cNvSpPr>
            <a:spLocks noGrp="1"/>
          </p:cNvSpPr>
          <p:nvPr>
            <p:ph type="sldNum" sz="quarter" idx="12"/>
          </p:nvPr>
        </p:nvSpPr>
        <p:spPr/>
        <p:txBody>
          <a:bodyPr/>
          <a:lstStyle/>
          <a:p>
            <a:fld id="{9097F7CF-7906-4C1F-9CC2-9DCADDD5148A}" type="slidenum">
              <a:rPr lang="en-US" smtClean="0"/>
              <a:t>‹#›</a:t>
            </a:fld>
            <a:endParaRPr lang="en-US"/>
          </a:p>
        </p:txBody>
      </p:sp>
    </p:spTree>
    <p:extLst>
      <p:ext uri="{BB962C8B-B14F-4D97-AF65-F5344CB8AC3E}">
        <p14:creationId xmlns:p14="http://schemas.microsoft.com/office/powerpoint/2010/main" val="22515999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7810D-D5CB-4334-9156-AAA97F4C3C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B530C4F-35A0-4BCA-B4C0-8D35E131B8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87FA1D6-FEA9-4888-A9CC-A6F696531AD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79E88DC-2B73-440D-A002-F964C307F2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1FE0D1-E60C-4632-A9EC-AE5CC6729211}"/>
              </a:ext>
            </a:extLst>
          </p:cNvPr>
          <p:cNvSpPr>
            <a:spLocks noGrp="1"/>
          </p:cNvSpPr>
          <p:nvPr>
            <p:ph type="sldNum" sz="quarter" idx="12"/>
          </p:nvPr>
        </p:nvSpPr>
        <p:spPr/>
        <p:txBody>
          <a:bodyPr/>
          <a:lstStyle/>
          <a:p>
            <a:fld id="{9097F7CF-7906-4C1F-9CC2-9DCADDD5148A}" type="slidenum">
              <a:rPr lang="en-US" smtClean="0"/>
              <a:t>‹#›</a:t>
            </a:fld>
            <a:endParaRPr lang="en-US"/>
          </a:p>
        </p:txBody>
      </p:sp>
    </p:spTree>
    <p:extLst>
      <p:ext uri="{BB962C8B-B14F-4D97-AF65-F5344CB8AC3E}">
        <p14:creationId xmlns:p14="http://schemas.microsoft.com/office/powerpoint/2010/main" val="19886217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EF5B9-807A-487F-A6B0-9EF7479DCC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C22FF1-F77E-4067-AAC2-5D7E45BC343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7A8116-57B7-4875-8C76-DFC8094B0A1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B8B32C-AA4D-4F31-902A-9FA9C6D004A7}"/>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288712D-15CE-47FE-8D32-017A8005B9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1C04B4-8BC3-44C3-AF6D-9BD03B7D56F2}"/>
              </a:ext>
            </a:extLst>
          </p:cNvPr>
          <p:cNvSpPr>
            <a:spLocks noGrp="1"/>
          </p:cNvSpPr>
          <p:nvPr>
            <p:ph type="sldNum" sz="quarter" idx="12"/>
          </p:nvPr>
        </p:nvSpPr>
        <p:spPr/>
        <p:txBody>
          <a:bodyPr/>
          <a:lstStyle/>
          <a:p>
            <a:fld id="{9097F7CF-7906-4C1F-9CC2-9DCADDD5148A}" type="slidenum">
              <a:rPr lang="en-US" smtClean="0"/>
              <a:t>‹#›</a:t>
            </a:fld>
            <a:endParaRPr lang="en-US"/>
          </a:p>
        </p:txBody>
      </p:sp>
    </p:spTree>
    <p:extLst>
      <p:ext uri="{BB962C8B-B14F-4D97-AF65-F5344CB8AC3E}">
        <p14:creationId xmlns:p14="http://schemas.microsoft.com/office/powerpoint/2010/main" val="22642415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C9A72-BBC0-4F53-B71F-659AB99780C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A4DFF78-C723-4B65-95E9-721AC38E61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DCFB0ED-0A80-48BA-ADB2-E8D02EB5381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1B94BB-3A9A-4F9B-80C7-7EDA546997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C5804AE-B05E-4D6C-8659-D06AA61C4FB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160421-50F2-4067-9888-F4F4CD6A8752}"/>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098249CA-7EC0-4547-A797-26E02F5D54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55C0E26-B2B0-4943-AB5A-8022B8249829}"/>
              </a:ext>
            </a:extLst>
          </p:cNvPr>
          <p:cNvSpPr>
            <a:spLocks noGrp="1"/>
          </p:cNvSpPr>
          <p:nvPr>
            <p:ph type="sldNum" sz="quarter" idx="12"/>
          </p:nvPr>
        </p:nvSpPr>
        <p:spPr/>
        <p:txBody>
          <a:bodyPr/>
          <a:lstStyle/>
          <a:p>
            <a:fld id="{9097F7CF-7906-4C1F-9CC2-9DCADDD5148A}" type="slidenum">
              <a:rPr lang="en-US" smtClean="0"/>
              <a:t>‹#›</a:t>
            </a:fld>
            <a:endParaRPr lang="en-US"/>
          </a:p>
        </p:txBody>
      </p:sp>
    </p:spTree>
    <p:extLst>
      <p:ext uri="{BB962C8B-B14F-4D97-AF65-F5344CB8AC3E}">
        <p14:creationId xmlns:p14="http://schemas.microsoft.com/office/powerpoint/2010/main" val="18144481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24DDC-AC17-438C-B5AB-052892093D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7AC3DC8-ECD4-41B0-8E43-03C18BE2C2F6}"/>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5525011B-A8AD-4870-92A2-29F8258F1E0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CAE4FE-75AC-42A8-AD79-BDA950ADF2A0}"/>
              </a:ext>
            </a:extLst>
          </p:cNvPr>
          <p:cNvSpPr>
            <a:spLocks noGrp="1"/>
          </p:cNvSpPr>
          <p:nvPr>
            <p:ph type="sldNum" sz="quarter" idx="12"/>
          </p:nvPr>
        </p:nvSpPr>
        <p:spPr/>
        <p:txBody>
          <a:bodyPr/>
          <a:lstStyle/>
          <a:p>
            <a:fld id="{9097F7CF-7906-4C1F-9CC2-9DCADDD5148A}" type="slidenum">
              <a:rPr lang="en-US" smtClean="0"/>
              <a:t>‹#›</a:t>
            </a:fld>
            <a:endParaRPr lang="en-US"/>
          </a:p>
        </p:txBody>
      </p:sp>
    </p:spTree>
    <p:extLst>
      <p:ext uri="{BB962C8B-B14F-4D97-AF65-F5344CB8AC3E}">
        <p14:creationId xmlns:p14="http://schemas.microsoft.com/office/powerpoint/2010/main" val="24380397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E41C3C-1E5F-41B5-ADB9-F7644125ECE2}"/>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1C7E496-4089-4773-8893-91DE9D3607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544A197-5A03-457E-85D1-E23DCF3F24C7}"/>
              </a:ext>
            </a:extLst>
          </p:cNvPr>
          <p:cNvSpPr>
            <a:spLocks noGrp="1"/>
          </p:cNvSpPr>
          <p:nvPr>
            <p:ph type="sldNum" sz="quarter" idx="12"/>
          </p:nvPr>
        </p:nvSpPr>
        <p:spPr/>
        <p:txBody>
          <a:bodyPr/>
          <a:lstStyle/>
          <a:p>
            <a:fld id="{9097F7CF-7906-4C1F-9CC2-9DCADDD5148A}" type="slidenum">
              <a:rPr lang="en-US" smtClean="0"/>
              <a:t>‹#›</a:t>
            </a:fld>
            <a:endParaRPr lang="en-US"/>
          </a:p>
        </p:txBody>
      </p:sp>
    </p:spTree>
    <p:extLst>
      <p:ext uri="{BB962C8B-B14F-4D97-AF65-F5344CB8AC3E}">
        <p14:creationId xmlns:p14="http://schemas.microsoft.com/office/powerpoint/2010/main" val="1064388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E8B90-5139-4AB8-9F98-DD894E6D0911}"/>
              </a:ext>
            </a:extLst>
          </p:cNvPr>
          <p:cNvSpPr>
            <a:spLocks noGrp="1"/>
          </p:cNvSpPr>
          <p:nvPr>
            <p:ph type="title"/>
          </p:nvPr>
        </p:nvSpPr>
        <p:spPr>
          <a:xfrm>
            <a:off x="0" y="0"/>
            <a:ext cx="12192000" cy="1325563"/>
          </a:xfrm>
        </p:spPr>
        <p:txBody>
          <a:bodyPr/>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DA5FFE26-003E-420C-8327-1E6B0D3DD54E}"/>
              </a:ext>
            </a:extLst>
          </p:cNvPr>
          <p:cNvSpPr>
            <a:spLocks noGrp="1"/>
          </p:cNvSpPr>
          <p:nvPr>
            <p:ph idx="1"/>
          </p:nvPr>
        </p:nvSpPr>
        <p:spPr/>
        <p:txBody>
          <a:bodyPr/>
          <a:lstStyle>
            <a:lvl1pPr>
              <a:defRPr>
                <a:solidFill>
                  <a:srgbClr val="999999"/>
                </a:solidFill>
              </a:defRPr>
            </a:lvl1pPr>
            <a:lvl2pPr>
              <a:defRPr>
                <a:solidFill>
                  <a:srgbClr val="999999"/>
                </a:solidFill>
              </a:defRPr>
            </a:lvl2pPr>
            <a:lvl3pPr>
              <a:defRPr>
                <a:solidFill>
                  <a:srgbClr val="999999"/>
                </a:solidFill>
              </a:defRPr>
            </a:lvl3pPr>
            <a:lvl4pPr>
              <a:defRPr>
                <a:solidFill>
                  <a:srgbClr val="999999"/>
                </a:solidFill>
              </a:defRPr>
            </a:lvl4pPr>
            <a:lvl5pPr>
              <a:defRPr>
                <a:solidFill>
                  <a:srgbClr val="99999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6E5DDC4C-61CC-4EF2-BE63-0CFB13AC88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4217A2-B1A7-4E11-ABD8-85E836E869BD}"/>
              </a:ext>
            </a:extLst>
          </p:cNvPr>
          <p:cNvSpPr>
            <a:spLocks noGrp="1"/>
          </p:cNvSpPr>
          <p:nvPr>
            <p:ph type="sldNum" sz="quarter" idx="12"/>
          </p:nvPr>
        </p:nvSpPr>
        <p:spPr/>
        <p:txBody>
          <a:bodyPr/>
          <a:lstStyle/>
          <a:p>
            <a:fld id="{BD0DDB0A-888B-469C-95C7-F248D335DDDC}" type="slidenum">
              <a:rPr lang="en-US" smtClean="0"/>
              <a:t>‹#›</a:t>
            </a:fld>
            <a:endParaRPr lang="en-US"/>
          </a:p>
        </p:txBody>
      </p:sp>
    </p:spTree>
    <p:extLst>
      <p:ext uri="{BB962C8B-B14F-4D97-AF65-F5344CB8AC3E}">
        <p14:creationId xmlns:p14="http://schemas.microsoft.com/office/powerpoint/2010/main" val="27741478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832B3-845F-4026-A7D6-D2FE27B975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41E4780-A5EA-457E-AB90-869D5F103A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17629E-B80D-4E13-9F20-ABB2FB90D8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C4A0C75-2F74-48E0-BB3B-9C307BCFCA5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52F9C8F-FAFD-438C-BB30-C104CC1E1D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CADE2D-CB22-44E5-BD7C-1A66A7A1EBAD}"/>
              </a:ext>
            </a:extLst>
          </p:cNvPr>
          <p:cNvSpPr>
            <a:spLocks noGrp="1"/>
          </p:cNvSpPr>
          <p:nvPr>
            <p:ph type="sldNum" sz="quarter" idx="12"/>
          </p:nvPr>
        </p:nvSpPr>
        <p:spPr/>
        <p:txBody>
          <a:bodyPr/>
          <a:lstStyle/>
          <a:p>
            <a:fld id="{9097F7CF-7906-4C1F-9CC2-9DCADDD5148A}" type="slidenum">
              <a:rPr lang="en-US" smtClean="0"/>
              <a:t>‹#›</a:t>
            </a:fld>
            <a:endParaRPr lang="en-US"/>
          </a:p>
        </p:txBody>
      </p:sp>
    </p:spTree>
    <p:extLst>
      <p:ext uri="{BB962C8B-B14F-4D97-AF65-F5344CB8AC3E}">
        <p14:creationId xmlns:p14="http://schemas.microsoft.com/office/powerpoint/2010/main" val="39302184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ADF1-D0FC-4D0C-83AB-C57DEA0B4D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673E22-35C8-4EA7-A64C-13074912D6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EBA5922-DDB7-4A76-AEF1-3E3B9CED30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5E0FFC-56FE-4982-A512-12730E648EB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E69CB74A-4285-4FA4-8886-3B5961EB5D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85F2BC-DDD8-4582-A5CB-CB2F235B4285}"/>
              </a:ext>
            </a:extLst>
          </p:cNvPr>
          <p:cNvSpPr>
            <a:spLocks noGrp="1"/>
          </p:cNvSpPr>
          <p:nvPr>
            <p:ph type="sldNum" sz="quarter" idx="12"/>
          </p:nvPr>
        </p:nvSpPr>
        <p:spPr/>
        <p:txBody>
          <a:bodyPr/>
          <a:lstStyle/>
          <a:p>
            <a:fld id="{9097F7CF-7906-4C1F-9CC2-9DCADDD5148A}" type="slidenum">
              <a:rPr lang="en-US" smtClean="0"/>
              <a:t>‹#›</a:t>
            </a:fld>
            <a:endParaRPr lang="en-US"/>
          </a:p>
        </p:txBody>
      </p:sp>
    </p:spTree>
    <p:extLst>
      <p:ext uri="{BB962C8B-B14F-4D97-AF65-F5344CB8AC3E}">
        <p14:creationId xmlns:p14="http://schemas.microsoft.com/office/powerpoint/2010/main" val="5525817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DBD8A-9929-42D9-BB85-0672E50463E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5B53C10-5917-4320-B8BE-76A01FCED02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E89756-728A-42DE-A774-78D6AC93708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2E3705E-DF77-46B1-B708-A024A748F5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811D1-9DCB-488F-B332-2CB4B2F364E2}"/>
              </a:ext>
            </a:extLst>
          </p:cNvPr>
          <p:cNvSpPr>
            <a:spLocks noGrp="1"/>
          </p:cNvSpPr>
          <p:nvPr>
            <p:ph type="sldNum" sz="quarter" idx="12"/>
          </p:nvPr>
        </p:nvSpPr>
        <p:spPr/>
        <p:txBody>
          <a:bodyPr/>
          <a:lstStyle/>
          <a:p>
            <a:fld id="{9097F7CF-7906-4C1F-9CC2-9DCADDD5148A}" type="slidenum">
              <a:rPr lang="en-US" smtClean="0"/>
              <a:t>‹#›</a:t>
            </a:fld>
            <a:endParaRPr lang="en-US"/>
          </a:p>
        </p:txBody>
      </p:sp>
    </p:spTree>
    <p:extLst>
      <p:ext uri="{BB962C8B-B14F-4D97-AF65-F5344CB8AC3E}">
        <p14:creationId xmlns:p14="http://schemas.microsoft.com/office/powerpoint/2010/main" val="10125021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E0D7C1-AB2D-4649-962A-5F00188A672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D38D02-5476-449F-BA3B-DE703BE8176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A9664F-002F-402B-96EC-271CC5FBC18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78BDBF0-FB13-430E-B3B3-88198431B9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12C37C-854E-47F4-85D1-54834A93C880}"/>
              </a:ext>
            </a:extLst>
          </p:cNvPr>
          <p:cNvSpPr>
            <a:spLocks noGrp="1"/>
          </p:cNvSpPr>
          <p:nvPr>
            <p:ph type="sldNum" sz="quarter" idx="12"/>
          </p:nvPr>
        </p:nvSpPr>
        <p:spPr/>
        <p:txBody>
          <a:bodyPr/>
          <a:lstStyle/>
          <a:p>
            <a:fld id="{9097F7CF-7906-4C1F-9CC2-9DCADDD5148A}" type="slidenum">
              <a:rPr lang="en-US" smtClean="0"/>
              <a:t>‹#›</a:t>
            </a:fld>
            <a:endParaRPr lang="en-US"/>
          </a:p>
        </p:txBody>
      </p:sp>
    </p:spTree>
    <p:extLst>
      <p:ext uri="{BB962C8B-B14F-4D97-AF65-F5344CB8AC3E}">
        <p14:creationId xmlns:p14="http://schemas.microsoft.com/office/powerpoint/2010/main" val="17065363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 Title (Opt 01) Large Text">
  <p:cSld name="Content + Title (Opt 01) Large Text">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521433" y="217467"/>
            <a:ext cx="10651200" cy="962000"/>
          </a:xfrm>
          <a:prstGeom prst="rect">
            <a:avLst/>
          </a:prstGeom>
          <a:noFill/>
          <a:ln>
            <a:noFill/>
          </a:ln>
        </p:spPr>
        <p:txBody>
          <a:bodyPr spcFirstLastPara="1" wrap="square" lIns="91425" tIns="91425" rIns="91425" bIns="91425" anchor="t" anchorCtr="0"/>
          <a:lstStyle>
            <a:lvl1pPr marL="0" marR="0" lvl="0" indent="0" algn="l" rtl="0">
              <a:lnSpc>
                <a:spcPct val="115000"/>
              </a:lnSpc>
              <a:spcBef>
                <a:spcPts val="0"/>
              </a:spcBef>
              <a:spcAft>
                <a:spcPts val="0"/>
              </a:spcAft>
              <a:buClr>
                <a:srgbClr val="545454"/>
              </a:buClr>
              <a:buSzPts val="2200"/>
              <a:buFont typeface="Roboto"/>
              <a:buNone/>
              <a:defRPr b="0" i="0" u="none" strike="noStrike" cap="none">
                <a:solidFill>
                  <a:srgbClr val="545454"/>
                </a:solidFill>
                <a:latin typeface="Roboto"/>
                <a:ea typeface="Roboto"/>
                <a:cs typeface="Roboto"/>
                <a:sym typeface="Roboto"/>
              </a:defRPr>
            </a:lvl1pPr>
            <a:lvl2pPr lvl="1" indent="0" rtl="0">
              <a:lnSpc>
                <a:spcPct val="115000"/>
              </a:lnSpc>
              <a:spcBef>
                <a:spcPts val="0"/>
              </a:spcBef>
              <a:spcAft>
                <a:spcPts val="0"/>
              </a:spcAft>
              <a:buSzPts val="2400"/>
              <a:buNone/>
              <a:defRPr/>
            </a:lvl2pPr>
            <a:lvl3pPr lvl="2" indent="0" rtl="0">
              <a:lnSpc>
                <a:spcPct val="115000"/>
              </a:lnSpc>
              <a:spcBef>
                <a:spcPts val="0"/>
              </a:spcBef>
              <a:spcAft>
                <a:spcPts val="0"/>
              </a:spcAft>
              <a:buSzPts val="2400"/>
              <a:buNone/>
              <a:defRPr/>
            </a:lvl3pPr>
            <a:lvl4pPr lvl="3" indent="0" rtl="0">
              <a:lnSpc>
                <a:spcPct val="115000"/>
              </a:lnSpc>
              <a:spcBef>
                <a:spcPts val="0"/>
              </a:spcBef>
              <a:spcAft>
                <a:spcPts val="0"/>
              </a:spcAft>
              <a:buSzPts val="2400"/>
              <a:buNone/>
              <a:defRPr/>
            </a:lvl4pPr>
            <a:lvl5pPr lvl="4" indent="0" rtl="0">
              <a:lnSpc>
                <a:spcPct val="115000"/>
              </a:lnSpc>
              <a:spcBef>
                <a:spcPts val="0"/>
              </a:spcBef>
              <a:spcAft>
                <a:spcPts val="0"/>
              </a:spcAft>
              <a:buSzPts val="2400"/>
              <a:buNone/>
              <a:defRPr/>
            </a:lvl5pPr>
            <a:lvl6pPr lvl="5" indent="0" rtl="0">
              <a:lnSpc>
                <a:spcPct val="115000"/>
              </a:lnSpc>
              <a:spcBef>
                <a:spcPts val="0"/>
              </a:spcBef>
              <a:spcAft>
                <a:spcPts val="0"/>
              </a:spcAft>
              <a:buSzPts val="2400"/>
              <a:buNone/>
              <a:defRPr/>
            </a:lvl6pPr>
            <a:lvl7pPr lvl="6" indent="0" rtl="0">
              <a:lnSpc>
                <a:spcPct val="115000"/>
              </a:lnSpc>
              <a:spcBef>
                <a:spcPts val="0"/>
              </a:spcBef>
              <a:spcAft>
                <a:spcPts val="0"/>
              </a:spcAft>
              <a:buSzPts val="2400"/>
              <a:buNone/>
              <a:defRPr/>
            </a:lvl7pPr>
            <a:lvl8pPr lvl="7" indent="0" rtl="0">
              <a:lnSpc>
                <a:spcPct val="115000"/>
              </a:lnSpc>
              <a:spcBef>
                <a:spcPts val="0"/>
              </a:spcBef>
              <a:spcAft>
                <a:spcPts val="0"/>
              </a:spcAft>
              <a:buSzPts val="2400"/>
              <a:buNone/>
              <a:defRPr/>
            </a:lvl8pPr>
            <a:lvl9pPr lvl="8" indent="0" rtl="0">
              <a:lnSpc>
                <a:spcPct val="115000"/>
              </a:lnSpc>
              <a:spcBef>
                <a:spcPts val="0"/>
              </a:spcBef>
              <a:spcAft>
                <a:spcPts val="0"/>
              </a:spcAft>
              <a:buSzPts val="2400"/>
              <a:buNone/>
              <a:defRPr/>
            </a:lvl9pPr>
          </a:lstStyle>
          <a:p>
            <a:endParaRPr/>
          </a:p>
        </p:txBody>
      </p:sp>
      <p:sp>
        <p:nvSpPr>
          <p:cNvPr id="73" name="Google Shape;73;p16"/>
          <p:cNvSpPr txBox="1">
            <a:spLocks noGrp="1"/>
          </p:cNvSpPr>
          <p:nvPr>
            <p:ph type="sldNum" idx="12"/>
          </p:nvPr>
        </p:nvSpPr>
        <p:spPr>
          <a:xfrm>
            <a:off x="11368667" y="0"/>
            <a:ext cx="731600" cy="36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74" name="Google Shape;74;p16"/>
          <p:cNvSpPr txBox="1">
            <a:spLocks noGrp="1"/>
          </p:cNvSpPr>
          <p:nvPr>
            <p:ph type="body" idx="1"/>
          </p:nvPr>
        </p:nvSpPr>
        <p:spPr>
          <a:xfrm>
            <a:off x="521433" y="1521867"/>
            <a:ext cx="9419600" cy="3884000"/>
          </a:xfrm>
          <a:prstGeom prst="rect">
            <a:avLst/>
          </a:prstGeom>
          <a:noFill/>
          <a:ln>
            <a:noFill/>
          </a:ln>
        </p:spPr>
        <p:txBody>
          <a:bodyPr spcFirstLastPara="1" wrap="square" lIns="91425" tIns="91425" rIns="91425" bIns="91425" anchor="t" anchorCtr="0"/>
          <a:lstStyle>
            <a:lvl1pPr marL="609585" marR="0" lvl="0" indent="-304792" algn="l" rtl="0">
              <a:lnSpc>
                <a:spcPct val="125000"/>
              </a:lnSpc>
              <a:spcBef>
                <a:spcPts val="0"/>
              </a:spcBef>
              <a:spcAft>
                <a:spcPts val="0"/>
              </a:spcAft>
              <a:buSzPts val="2000"/>
              <a:buFont typeface="Arial"/>
              <a:buNone/>
              <a:defRPr sz="2667" b="0" i="0" u="none" strike="noStrike" cap="none">
                <a:latin typeface="Roboto"/>
                <a:ea typeface="Roboto"/>
                <a:cs typeface="Roboto"/>
                <a:sym typeface="Roboto"/>
              </a:defRPr>
            </a:lvl1pPr>
            <a:lvl2pPr marL="1219170" marR="0" lvl="1" indent="-474121" algn="l" rtl="0">
              <a:lnSpc>
                <a:spcPct val="125000"/>
              </a:lnSpc>
              <a:spcBef>
                <a:spcPts val="1333"/>
              </a:spcBef>
              <a:spcAft>
                <a:spcPts val="0"/>
              </a:spcAft>
              <a:buSzPts val="2000"/>
              <a:buFont typeface="Arial"/>
              <a:buChar char="•"/>
              <a:defRPr sz="2667" b="0" i="0" u="none" strike="noStrike" cap="none">
                <a:latin typeface="Roboto"/>
                <a:ea typeface="Roboto"/>
                <a:cs typeface="Roboto"/>
                <a:sym typeface="Roboto"/>
              </a:defRPr>
            </a:lvl2pPr>
            <a:lvl3pPr marL="1828754" marR="0" lvl="2" indent="-474121" algn="l" rtl="0">
              <a:lnSpc>
                <a:spcPct val="125000"/>
              </a:lnSpc>
              <a:spcBef>
                <a:spcPts val="1333"/>
              </a:spcBef>
              <a:spcAft>
                <a:spcPts val="0"/>
              </a:spcAft>
              <a:buSzPts val="2000"/>
              <a:buFont typeface="Arial"/>
              <a:buChar char="•"/>
              <a:defRPr sz="2667" b="0" i="0" u="none" strike="noStrike" cap="none">
                <a:latin typeface="Roboto"/>
                <a:ea typeface="Roboto"/>
                <a:cs typeface="Roboto"/>
                <a:sym typeface="Roboto"/>
              </a:defRPr>
            </a:lvl3pPr>
            <a:lvl4pPr marL="2438339" marR="0" lvl="3" indent="-474121" algn="l" rtl="0">
              <a:lnSpc>
                <a:spcPct val="125000"/>
              </a:lnSpc>
              <a:spcBef>
                <a:spcPts val="1333"/>
              </a:spcBef>
              <a:spcAft>
                <a:spcPts val="0"/>
              </a:spcAft>
              <a:buSzPts val="2000"/>
              <a:buFont typeface="Arial"/>
              <a:buChar char="•"/>
              <a:defRPr sz="2667" b="0" i="0" u="none" strike="noStrike" cap="none">
                <a:latin typeface="Roboto"/>
                <a:ea typeface="Roboto"/>
                <a:cs typeface="Roboto"/>
                <a:sym typeface="Roboto"/>
              </a:defRPr>
            </a:lvl4pPr>
            <a:lvl5pPr marL="3047924" marR="0" lvl="4" indent="-474121" algn="l" rtl="0">
              <a:lnSpc>
                <a:spcPct val="125000"/>
              </a:lnSpc>
              <a:spcBef>
                <a:spcPts val="1333"/>
              </a:spcBef>
              <a:spcAft>
                <a:spcPts val="0"/>
              </a:spcAft>
              <a:buSzPts val="2000"/>
              <a:buFont typeface="Arial"/>
              <a:buChar char="•"/>
              <a:defRPr sz="2667" b="0" i="0" u="none" strike="noStrike" cap="none">
                <a:latin typeface="Roboto"/>
                <a:ea typeface="Roboto"/>
                <a:cs typeface="Roboto"/>
                <a:sym typeface="Roboto"/>
              </a:defRPr>
            </a:lvl5pPr>
            <a:lvl6pPr marL="3657509" marR="0" lvl="5" indent="-474121" algn="l" rtl="0">
              <a:lnSpc>
                <a:spcPct val="125000"/>
              </a:lnSpc>
              <a:spcBef>
                <a:spcPts val="1333"/>
              </a:spcBef>
              <a:spcAft>
                <a:spcPts val="0"/>
              </a:spcAft>
              <a:buSzPts val="2000"/>
              <a:buFont typeface="Roboto"/>
              <a:buChar char="•"/>
              <a:defRPr sz="2667" b="0" i="0" u="none" strike="noStrike" cap="none">
                <a:latin typeface="Roboto"/>
                <a:ea typeface="Roboto"/>
                <a:cs typeface="Roboto"/>
                <a:sym typeface="Roboto"/>
              </a:defRPr>
            </a:lvl6pPr>
            <a:lvl7pPr marL="4267093" marR="0" lvl="6" indent="-474121" algn="l" rtl="0">
              <a:lnSpc>
                <a:spcPct val="125000"/>
              </a:lnSpc>
              <a:spcBef>
                <a:spcPts val="1333"/>
              </a:spcBef>
              <a:spcAft>
                <a:spcPts val="0"/>
              </a:spcAft>
              <a:buSzPts val="2000"/>
              <a:buFont typeface="Roboto"/>
              <a:buChar char="•"/>
              <a:defRPr sz="2667" b="0" i="0" u="none" strike="noStrike" cap="none">
                <a:latin typeface="Roboto"/>
                <a:ea typeface="Roboto"/>
                <a:cs typeface="Roboto"/>
                <a:sym typeface="Roboto"/>
              </a:defRPr>
            </a:lvl7pPr>
            <a:lvl8pPr marL="4876678" marR="0" lvl="7" indent="-474121" algn="l" rtl="0">
              <a:lnSpc>
                <a:spcPct val="125000"/>
              </a:lnSpc>
              <a:spcBef>
                <a:spcPts val="1333"/>
              </a:spcBef>
              <a:spcAft>
                <a:spcPts val="0"/>
              </a:spcAft>
              <a:buSzPts val="2000"/>
              <a:buFont typeface="Roboto"/>
              <a:buChar char="•"/>
              <a:defRPr sz="2667" b="0" i="0" u="none" strike="noStrike" cap="none">
                <a:latin typeface="Roboto"/>
                <a:ea typeface="Roboto"/>
                <a:cs typeface="Roboto"/>
                <a:sym typeface="Roboto"/>
              </a:defRPr>
            </a:lvl8pPr>
            <a:lvl9pPr marL="5486263" marR="0" lvl="8" indent="-474121" algn="l" rtl="0">
              <a:lnSpc>
                <a:spcPct val="125000"/>
              </a:lnSpc>
              <a:spcBef>
                <a:spcPts val="1333"/>
              </a:spcBef>
              <a:spcAft>
                <a:spcPts val="1333"/>
              </a:spcAft>
              <a:buSzPts val="2000"/>
              <a:buFont typeface="Roboto"/>
              <a:buChar char="•"/>
              <a:defRPr sz="2667" b="0" i="0" u="none" strike="noStrike" cap="none">
                <a:latin typeface="Roboto"/>
                <a:ea typeface="Roboto"/>
                <a:cs typeface="Roboto"/>
                <a:sym typeface="Roboto"/>
              </a:defRPr>
            </a:lvl9pPr>
          </a:lstStyle>
          <a:p>
            <a:endParaRPr/>
          </a:p>
        </p:txBody>
      </p:sp>
    </p:spTree>
    <p:extLst>
      <p:ext uri="{BB962C8B-B14F-4D97-AF65-F5344CB8AC3E}">
        <p14:creationId xmlns:p14="http://schemas.microsoft.com/office/powerpoint/2010/main" val="34697592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8C36D-D403-054B-9AA0-F992B61D36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3FE5EBA-478A-9D4B-B582-630E86993D33}"/>
              </a:ext>
            </a:extLst>
          </p:cNvPr>
          <p:cNvSpPr>
            <a:spLocks noGrp="1"/>
          </p:cNvSpPr>
          <p:nvPr>
            <p:ph type="subTitle" idx="1"/>
          </p:nvPr>
        </p:nvSpPr>
        <p:spPr>
          <a:xfrm>
            <a:off x="1524000" y="3602037"/>
            <a:ext cx="9144000" cy="1655763"/>
          </a:xfrm>
        </p:spPr>
        <p:txBody>
          <a:bodyPr/>
          <a:lstStyle>
            <a:lvl1pPr marL="0" indent="0" algn="ctr">
              <a:buNone/>
              <a:defRPr sz="240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936A87-5EE6-024F-B38C-18F4B60B288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C478971-73C1-4A4C-A407-3DB28D5BAB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30EB58-C044-2A46-AE0D-4D933A5BEAF6}"/>
              </a:ext>
            </a:extLst>
          </p:cNvPr>
          <p:cNvSpPr>
            <a:spLocks noGrp="1"/>
          </p:cNvSpPr>
          <p:nvPr>
            <p:ph type="sldNum" sz="quarter" idx="12"/>
          </p:nvPr>
        </p:nvSpPr>
        <p:spPr/>
        <p:txBody>
          <a:bodyPr/>
          <a:lstStyle/>
          <a:p>
            <a:fld id="{1E61685C-4C33-3148-88F5-FA29AE6EA00C}" type="slidenum">
              <a:rPr lang="en-US" smtClean="0"/>
              <a:t>‹#›</a:t>
            </a:fld>
            <a:endParaRPr lang="en-US"/>
          </a:p>
        </p:txBody>
      </p:sp>
    </p:spTree>
    <p:extLst>
      <p:ext uri="{BB962C8B-B14F-4D97-AF65-F5344CB8AC3E}">
        <p14:creationId xmlns:p14="http://schemas.microsoft.com/office/powerpoint/2010/main" val="18317351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A89B0-8074-654C-AB82-4D30D6462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1F00E5-8AC3-734F-B77E-2570E4E4F7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2A1274-BFB4-CA4F-AD4E-DCA9BA8AF78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5E2035E-AA35-AF43-934E-F8B2E329B6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4B36F3-CFD1-854C-BDE8-7A0A8E9D9DEE}"/>
              </a:ext>
            </a:extLst>
          </p:cNvPr>
          <p:cNvSpPr>
            <a:spLocks noGrp="1"/>
          </p:cNvSpPr>
          <p:nvPr>
            <p:ph type="sldNum" sz="quarter" idx="12"/>
          </p:nvPr>
        </p:nvSpPr>
        <p:spPr/>
        <p:txBody>
          <a:bodyPr/>
          <a:lstStyle/>
          <a:p>
            <a:fld id="{1E61685C-4C33-3148-88F5-FA29AE6EA00C}" type="slidenum">
              <a:rPr lang="en-US" smtClean="0"/>
              <a:t>‹#›</a:t>
            </a:fld>
            <a:endParaRPr lang="en-US"/>
          </a:p>
        </p:txBody>
      </p:sp>
    </p:spTree>
    <p:extLst>
      <p:ext uri="{BB962C8B-B14F-4D97-AF65-F5344CB8AC3E}">
        <p14:creationId xmlns:p14="http://schemas.microsoft.com/office/powerpoint/2010/main" val="8881354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57391-3B21-FB44-92F4-781A543734AB}"/>
              </a:ext>
            </a:extLst>
          </p:cNvPr>
          <p:cNvSpPr>
            <a:spLocks noGrp="1"/>
          </p:cNvSpPr>
          <p:nvPr>
            <p:ph type="title"/>
          </p:nvPr>
        </p:nvSpPr>
        <p:spPr>
          <a:xfrm>
            <a:off x="831851" y="1709741"/>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F9C959-06A5-1842-B669-0D039705C10B}"/>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D3BB29-0920-0F4F-8695-54A2501D546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F06E8A0-0D8F-4E42-A4DE-00FD971072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D35B71-EDCF-B747-86EC-652FCD2AB035}"/>
              </a:ext>
            </a:extLst>
          </p:cNvPr>
          <p:cNvSpPr>
            <a:spLocks noGrp="1"/>
          </p:cNvSpPr>
          <p:nvPr>
            <p:ph type="sldNum" sz="quarter" idx="12"/>
          </p:nvPr>
        </p:nvSpPr>
        <p:spPr/>
        <p:txBody>
          <a:bodyPr/>
          <a:lstStyle/>
          <a:p>
            <a:fld id="{1E61685C-4C33-3148-88F5-FA29AE6EA00C}" type="slidenum">
              <a:rPr lang="en-US" smtClean="0"/>
              <a:t>‹#›</a:t>
            </a:fld>
            <a:endParaRPr lang="en-US"/>
          </a:p>
        </p:txBody>
      </p:sp>
    </p:spTree>
    <p:extLst>
      <p:ext uri="{BB962C8B-B14F-4D97-AF65-F5344CB8AC3E}">
        <p14:creationId xmlns:p14="http://schemas.microsoft.com/office/powerpoint/2010/main" val="17416005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4191A-F6D1-AB46-A803-FBFB5F8120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1807D7-9C00-B74C-A196-3A697D1E8C13}"/>
              </a:ext>
            </a:extLst>
          </p:cNvPr>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52C826-5124-4948-BDF1-F570B6BFC5FC}"/>
              </a:ext>
            </a:extLst>
          </p:cNvPr>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8608303-EC90-AF4F-81F3-27E437A0D8CC}"/>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7093647-9467-9F46-94DD-4083F5DD76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CC6B5E-4B74-FF46-A7B3-EFB327EBAD0D}"/>
              </a:ext>
            </a:extLst>
          </p:cNvPr>
          <p:cNvSpPr>
            <a:spLocks noGrp="1"/>
          </p:cNvSpPr>
          <p:nvPr>
            <p:ph type="sldNum" sz="quarter" idx="12"/>
          </p:nvPr>
        </p:nvSpPr>
        <p:spPr/>
        <p:txBody>
          <a:bodyPr/>
          <a:lstStyle/>
          <a:p>
            <a:fld id="{1E61685C-4C33-3148-88F5-FA29AE6EA00C}" type="slidenum">
              <a:rPr lang="en-US" smtClean="0"/>
              <a:t>‹#›</a:t>
            </a:fld>
            <a:endParaRPr lang="en-US"/>
          </a:p>
        </p:txBody>
      </p:sp>
    </p:spTree>
    <p:extLst>
      <p:ext uri="{BB962C8B-B14F-4D97-AF65-F5344CB8AC3E}">
        <p14:creationId xmlns:p14="http://schemas.microsoft.com/office/powerpoint/2010/main" val="8345472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CFD25-CACB-754A-A831-2AED33F28B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26CE946-5537-8B41-9341-D704519AC913}"/>
              </a:ext>
            </a:extLst>
          </p:cNvPr>
          <p:cNvSpPr>
            <a:spLocks noGrp="1"/>
          </p:cNvSpPr>
          <p:nvPr>
            <p:ph type="body" idx="1"/>
          </p:nvPr>
        </p:nvSpPr>
        <p:spPr>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A040415-22BC-0D4F-B146-6005E91CB19D}"/>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4EF07C3-D815-B34B-81DC-5C23E497B059}"/>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36BAAF-0FC0-3F45-AC21-D000BA34FBD7}"/>
              </a:ext>
            </a:extLst>
          </p:cNvPr>
          <p:cNvSpPr>
            <a:spLocks noGrp="1"/>
          </p:cNvSpPr>
          <p:nvPr>
            <p:ph sz="quarter" idx="4"/>
          </p:nvPr>
        </p:nvSpPr>
        <p:spPr>
          <a:xfrm>
            <a:off x="6172202"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8D677AE-5BC4-724E-8E8E-E9297D15A79A}"/>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8C2D4AA2-F99A-F246-B4C7-65817EE4CFC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3B5006-7810-F040-AA7E-92A0DB58DDA0}"/>
              </a:ext>
            </a:extLst>
          </p:cNvPr>
          <p:cNvSpPr>
            <a:spLocks noGrp="1"/>
          </p:cNvSpPr>
          <p:nvPr>
            <p:ph type="sldNum" sz="quarter" idx="12"/>
          </p:nvPr>
        </p:nvSpPr>
        <p:spPr/>
        <p:txBody>
          <a:bodyPr/>
          <a:lstStyle/>
          <a:p>
            <a:fld id="{1E61685C-4C33-3148-88F5-FA29AE6EA00C}" type="slidenum">
              <a:rPr lang="en-US" smtClean="0"/>
              <a:t>‹#›</a:t>
            </a:fld>
            <a:endParaRPr lang="en-US"/>
          </a:p>
        </p:txBody>
      </p:sp>
    </p:spTree>
    <p:extLst>
      <p:ext uri="{BB962C8B-B14F-4D97-AF65-F5344CB8AC3E}">
        <p14:creationId xmlns:p14="http://schemas.microsoft.com/office/powerpoint/2010/main" val="249762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4689D-973B-4CE7-A434-FEEE55A56283}"/>
              </a:ext>
            </a:extLst>
          </p:cNvPr>
          <p:cNvSpPr>
            <a:spLocks noGrp="1"/>
          </p:cNvSpPr>
          <p:nvPr>
            <p:ph type="title"/>
          </p:nvPr>
        </p:nvSpPr>
        <p:spPr>
          <a:xfrm>
            <a:off x="831850" y="1709738"/>
            <a:ext cx="10515600" cy="2852737"/>
          </a:xfrm>
        </p:spPr>
        <p:txBody>
          <a:bodyPr anchor="b"/>
          <a:lstStyle>
            <a:lvl1pPr>
              <a:defRPr sz="6000">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3C1ABD11-5B31-47CD-A2F9-334D2E526F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2EF7E521-3378-4EFC-B636-E0C9A7A8C3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813F69-E4E1-497B-A83C-DF01980F9669}"/>
              </a:ext>
            </a:extLst>
          </p:cNvPr>
          <p:cNvSpPr>
            <a:spLocks noGrp="1"/>
          </p:cNvSpPr>
          <p:nvPr>
            <p:ph type="sldNum" sz="quarter" idx="12"/>
          </p:nvPr>
        </p:nvSpPr>
        <p:spPr/>
        <p:txBody>
          <a:bodyPr/>
          <a:lstStyle/>
          <a:p>
            <a:fld id="{BD0DDB0A-888B-469C-95C7-F248D335DDDC}" type="slidenum">
              <a:rPr lang="en-US" smtClean="0"/>
              <a:t>‹#›</a:t>
            </a:fld>
            <a:endParaRPr lang="en-US"/>
          </a:p>
        </p:txBody>
      </p:sp>
    </p:spTree>
    <p:extLst>
      <p:ext uri="{BB962C8B-B14F-4D97-AF65-F5344CB8AC3E}">
        <p14:creationId xmlns:p14="http://schemas.microsoft.com/office/powerpoint/2010/main" val="12505257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CF74F-7B09-9F42-BDFD-33A21AD169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0B91E2A-55BA-8A47-9BF7-92C05AB8538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73E31D9B-8EC0-724B-9EE3-4FCD17BD1B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DE6EED-2BD2-6442-AA74-DF019202DC58}"/>
              </a:ext>
            </a:extLst>
          </p:cNvPr>
          <p:cNvSpPr>
            <a:spLocks noGrp="1"/>
          </p:cNvSpPr>
          <p:nvPr>
            <p:ph type="sldNum" sz="quarter" idx="12"/>
          </p:nvPr>
        </p:nvSpPr>
        <p:spPr/>
        <p:txBody>
          <a:bodyPr/>
          <a:lstStyle/>
          <a:p>
            <a:fld id="{1E61685C-4C33-3148-88F5-FA29AE6EA00C}" type="slidenum">
              <a:rPr lang="en-US" smtClean="0"/>
              <a:t>‹#›</a:t>
            </a:fld>
            <a:endParaRPr lang="en-US"/>
          </a:p>
        </p:txBody>
      </p:sp>
    </p:spTree>
    <p:extLst>
      <p:ext uri="{BB962C8B-B14F-4D97-AF65-F5344CB8AC3E}">
        <p14:creationId xmlns:p14="http://schemas.microsoft.com/office/powerpoint/2010/main" val="1993820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015198-55E6-3148-97DE-06A0150AEE9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BE7D4F30-7F3C-B949-A7AD-2B60C004632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855212B-94D8-5D47-B5C8-A85C8E4FA5E9}"/>
              </a:ext>
            </a:extLst>
          </p:cNvPr>
          <p:cNvSpPr>
            <a:spLocks noGrp="1"/>
          </p:cNvSpPr>
          <p:nvPr>
            <p:ph type="sldNum" sz="quarter" idx="12"/>
          </p:nvPr>
        </p:nvSpPr>
        <p:spPr/>
        <p:txBody>
          <a:bodyPr/>
          <a:lstStyle/>
          <a:p>
            <a:fld id="{1E61685C-4C33-3148-88F5-FA29AE6EA00C}" type="slidenum">
              <a:rPr lang="en-US" smtClean="0"/>
              <a:t>‹#›</a:t>
            </a:fld>
            <a:endParaRPr lang="en-US"/>
          </a:p>
        </p:txBody>
      </p:sp>
    </p:spTree>
    <p:extLst>
      <p:ext uri="{BB962C8B-B14F-4D97-AF65-F5344CB8AC3E}">
        <p14:creationId xmlns:p14="http://schemas.microsoft.com/office/powerpoint/2010/main" val="23516344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04772-9482-B948-A872-7C6B7AA515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81B8BB6-BE4B-0143-B00C-649BB6E12273}"/>
              </a:ext>
            </a:extLst>
          </p:cNvPr>
          <p:cNvSpPr>
            <a:spLocks noGrp="1"/>
          </p:cNvSpPr>
          <p:nvPr>
            <p:ph idx="1"/>
          </p:nvPr>
        </p:nvSpPr>
        <p:spPr>
          <a:xfrm>
            <a:off x="5183188"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DD4BE3-2065-5048-A7BF-DFCF1DCC920D}"/>
              </a:ext>
            </a:extLst>
          </p:cNvPr>
          <p:cNvSpPr>
            <a:spLocks noGrp="1"/>
          </p:cNvSpPr>
          <p:nvPr>
            <p:ph type="body" sz="half" idx="2"/>
          </p:nvPr>
        </p:nvSpPr>
        <p:spPr>
          <a:xfrm>
            <a:off x="839788" y="2057402"/>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798413-EC0B-F74E-A460-29D6E0F881E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73683B0-8F82-2D48-81BD-FEF7C56171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F3AB8A-7EDC-9E45-8408-31D20F2A4DF0}"/>
              </a:ext>
            </a:extLst>
          </p:cNvPr>
          <p:cNvSpPr>
            <a:spLocks noGrp="1"/>
          </p:cNvSpPr>
          <p:nvPr>
            <p:ph type="sldNum" sz="quarter" idx="12"/>
          </p:nvPr>
        </p:nvSpPr>
        <p:spPr/>
        <p:txBody>
          <a:bodyPr/>
          <a:lstStyle/>
          <a:p>
            <a:fld id="{1E61685C-4C33-3148-88F5-FA29AE6EA00C}" type="slidenum">
              <a:rPr lang="en-US" smtClean="0"/>
              <a:t>‹#›</a:t>
            </a:fld>
            <a:endParaRPr lang="en-US"/>
          </a:p>
        </p:txBody>
      </p:sp>
    </p:spTree>
    <p:extLst>
      <p:ext uri="{BB962C8B-B14F-4D97-AF65-F5344CB8AC3E}">
        <p14:creationId xmlns:p14="http://schemas.microsoft.com/office/powerpoint/2010/main" val="37505401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3E9DE-BC11-534B-8BDD-7760674FC9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B9C6B7E-8506-9E41-B4B4-EE5FDD03142C}"/>
              </a:ext>
            </a:extLst>
          </p:cNvPr>
          <p:cNvSpPr>
            <a:spLocks noGrp="1"/>
          </p:cNvSpPr>
          <p:nvPr>
            <p:ph type="pic" idx="1"/>
          </p:nvPr>
        </p:nvSpPr>
        <p:spPr>
          <a:xfrm>
            <a:off x="5183188" y="987428"/>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endParaRPr lang="en-US"/>
          </a:p>
        </p:txBody>
      </p:sp>
      <p:sp>
        <p:nvSpPr>
          <p:cNvPr id="4" name="Text Placeholder 3">
            <a:extLst>
              <a:ext uri="{FF2B5EF4-FFF2-40B4-BE49-F238E27FC236}">
                <a16:creationId xmlns:a16="http://schemas.microsoft.com/office/drawing/2014/main" id="{9B31263E-9249-DB4C-B908-FCAE0CF51B09}"/>
              </a:ext>
            </a:extLst>
          </p:cNvPr>
          <p:cNvSpPr>
            <a:spLocks noGrp="1"/>
          </p:cNvSpPr>
          <p:nvPr>
            <p:ph type="body" sz="half" idx="2"/>
          </p:nvPr>
        </p:nvSpPr>
        <p:spPr>
          <a:xfrm>
            <a:off x="839788" y="2057402"/>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777695-92ED-A14F-A721-655490771D63}"/>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49D20DE3-4146-D944-9AB0-E2F60CC24A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15837B-53ED-9746-8329-F1532E4029CC}"/>
              </a:ext>
            </a:extLst>
          </p:cNvPr>
          <p:cNvSpPr>
            <a:spLocks noGrp="1"/>
          </p:cNvSpPr>
          <p:nvPr>
            <p:ph type="sldNum" sz="quarter" idx="12"/>
          </p:nvPr>
        </p:nvSpPr>
        <p:spPr/>
        <p:txBody>
          <a:bodyPr/>
          <a:lstStyle/>
          <a:p>
            <a:fld id="{1E61685C-4C33-3148-88F5-FA29AE6EA00C}" type="slidenum">
              <a:rPr lang="en-US" smtClean="0"/>
              <a:t>‹#›</a:t>
            </a:fld>
            <a:endParaRPr lang="en-US"/>
          </a:p>
        </p:txBody>
      </p:sp>
    </p:spTree>
    <p:extLst>
      <p:ext uri="{BB962C8B-B14F-4D97-AF65-F5344CB8AC3E}">
        <p14:creationId xmlns:p14="http://schemas.microsoft.com/office/powerpoint/2010/main" val="35380522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D57BF-DA72-374C-A21B-D956629CDB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C7C1D16-5D9C-F645-AE6C-F8E3B6B931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5B708C-86DE-F645-A088-E81A1E4EA63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F11DEC8-BACF-554A-87A9-AA0F3384B4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B88143-4F1F-FD4C-BF31-83DB543DFB94}"/>
              </a:ext>
            </a:extLst>
          </p:cNvPr>
          <p:cNvSpPr>
            <a:spLocks noGrp="1"/>
          </p:cNvSpPr>
          <p:nvPr>
            <p:ph type="sldNum" sz="quarter" idx="12"/>
          </p:nvPr>
        </p:nvSpPr>
        <p:spPr/>
        <p:txBody>
          <a:bodyPr/>
          <a:lstStyle/>
          <a:p>
            <a:fld id="{1E61685C-4C33-3148-88F5-FA29AE6EA00C}" type="slidenum">
              <a:rPr lang="en-US" smtClean="0"/>
              <a:t>‹#›</a:t>
            </a:fld>
            <a:endParaRPr lang="en-US"/>
          </a:p>
        </p:txBody>
      </p:sp>
    </p:spTree>
    <p:extLst>
      <p:ext uri="{BB962C8B-B14F-4D97-AF65-F5344CB8AC3E}">
        <p14:creationId xmlns:p14="http://schemas.microsoft.com/office/powerpoint/2010/main" val="29730826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C1293C-B051-9C49-84FE-5867D38F93EC}"/>
              </a:ext>
            </a:extLst>
          </p:cNvPr>
          <p:cNvSpPr>
            <a:spLocks noGrp="1"/>
          </p:cNvSpPr>
          <p:nvPr>
            <p:ph type="title" orient="vert"/>
          </p:nvPr>
        </p:nvSpPr>
        <p:spPr>
          <a:xfrm>
            <a:off x="8724902" y="365127"/>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7CC032-F58A-014A-9A6A-99976483E899}"/>
              </a:ext>
            </a:extLst>
          </p:cNvPr>
          <p:cNvSpPr>
            <a:spLocks noGrp="1"/>
          </p:cNvSpPr>
          <p:nvPr>
            <p:ph type="body" orient="vert" idx="1"/>
          </p:nvPr>
        </p:nvSpPr>
        <p:spPr>
          <a:xfrm>
            <a:off x="838202" y="365127"/>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5DBDFE-0EC4-D94C-B496-FDEC695635B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3BBC52F-7A01-0C45-898F-EAC4C5CCD1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73AFAB-6FBC-6949-90E0-61A4F52F787A}"/>
              </a:ext>
            </a:extLst>
          </p:cNvPr>
          <p:cNvSpPr>
            <a:spLocks noGrp="1"/>
          </p:cNvSpPr>
          <p:nvPr>
            <p:ph type="sldNum" sz="quarter" idx="12"/>
          </p:nvPr>
        </p:nvSpPr>
        <p:spPr/>
        <p:txBody>
          <a:bodyPr/>
          <a:lstStyle/>
          <a:p>
            <a:fld id="{1E61685C-4C33-3148-88F5-FA29AE6EA00C}" type="slidenum">
              <a:rPr lang="en-US" smtClean="0"/>
              <a:t>‹#›</a:t>
            </a:fld>
            <a:endParaRPr lang="en-US"/>
          </a:p>
        </p:txBody>
      </p:sp>
    </p:spTree>
    <p:extLst>
      <p:ext uri="{BB962C8B-B14F-4D97-AF65-F5344CB8AC3E}">
        <p14:creationId xmlns:p14="http://schemas.microsoft.com/office/powerpoint/2010/main" val="10642635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Blue" userDrawn="1">
  <p:cSld name="Section Header Blue">
    <p:bg>
      <p:bgPr>
        <a:solidFill>
          <a:srgbClr val="4285F4"/>
        </a:solidFill>
        <a:effectLst/>
      </p:bgPr>
    </p:bg>
    <p:spTree>
      <p:nvGrpSpPr>
        <p:cNvPr id="1" name="Shape 655"/>
        <p:cNvGrpSpPr/>
        <p:nvPr/>
      </p:nvGrpSpPr>
      <p:grpSpPr>
        <a:xfrm>
          <a:off x="0" y="0"/>
          <a:ext cx="0" cy="0"/>
          <a:chOff x="0" y="0"/>
          <a:chExt cx="0" cy="0"/>
        </a:xfrm>
      </p:grpSpPr>
      <p:sp>
        <p:nvSpPr>
          <p:cNvPr id="657" name="Google Shape;657;p86"/>
          <p:cNvSpPr txBox="1"/>
          <p:nvPr/>
        </p:nvSpPr>
        <p:spPr>
          <a:xfrm>
            <a:off x="10579600" y="291700"/>
            <a:ext cx="1612400" cy="4048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None/>
            </a:pPr>
            <a:r>
              <a:rPr lang="en" sz="800">
                <a:solidFill>
                  <a:srgbClr val="FFFFFF"/>
                </a:solidFill>
                <a:latin typeface="Roboto"/>
                <a:ea typeface="Roboto"/>
                <a:cs typeface="Roboto"/>
                <a:sym typeface="Roboto"/>
              </a:rPr>
              <a:t>Proprietary + Confidential</a:t>
            </a:r>
            <a:endParaRPr sz="800">
              <a:solidFill>
                <a:srgbClr val="FFFFFF"/>
              </a:solidFill>
              <a:latin typeface="Roboto"/>
              <a:ea typeface="Roboto"/>
              <a:cs typeface="Roboto"/>
              <a:sym typeface="Roboto"/>
            </a:endParaRPr>
          </a:p>
        </p:txBody>
      </p:sp>
      <p:sp>
        <p:nvSpPr>
          <p:cNvPr id="658" name="Google Shape;658;p86"/>
          <p:cNvSpPr/>
          <p:nvPr/>
        </p:nvSpPr>
        <p:spPr>
          <a:xfrm rot="10800000">
            <a:off x="4351667" y="0"/>
            <a:ext cx="7840400" cy="3993200"/>
          </a:xfrm>
          <a:prstGeom prst="rtTriangle">
            <a:avLst/>
          </a:prstGeom>
          <a:solidFill>
            <a:srgbClr val="3367D6"/>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sp>
        <p:nvSpPr>
          <p:cNvPr id="663" name="Google Shape;663;p86"/>
          <p:cNvSpPr txBox="1">
            <a:spLocks noGrp="1"/>
          </p:cNvSpPr>
          <p:nvPr>
            <p:ph type="sldNum" idx="12"/>
          </p:nvPr>
        </p:nvSpPr>
        <p:spPr>
          <a:xfrm>
            <a:off x="11351000" y="6426555"/>
            <a:ext cx="731600" cy="404800"/>
          </a:xfrm>
          <a:prstGeom prst="rect">
            <a:avLst/>
          </a:prstGeom>
        </p:spPr>
        <p:txBody>
          <a:bodyPr spcFirstLastPara="1" wrap="square" lIns="91425" tIns="91425" rIns="91425" bIns="91425" anchor="ctr" anchorCtr="0">
            <a:noAutofit/>
          </a:bodyPr>
          <a:lstStyle>
            <a:lvl1pPr lvl="0" rtl="0">
              <a:buNone/>
              <a:defRPr sz="1600">
                <a:solidFill>
                  <a:srgbClr val="F3F3F3"/>
                </a:solidFill>
                <a:latin typeface="Roboto"/>
                <a:ea typeface="Roboto"/>
                <a:cs typeface="Roboto"/>
                <a:sym typeface="Roboto"/>
              </a:defRPr>
            </a:lvl1pPr>
            <a:lvl2pPr lvl="1" rtl="0">
              <a:buNone/>
              <a:defRPr sz="1600">
                <a:solidFill>
                  <a:srgbClr val="F3F3F3"/>
                </a:solidFill>
                <a:latin typeface="Roboto"/>
                <a:ea typeface="Roboto"/>
                <a:cs typeface="Roboto"/>
                <a:sym typeface="Roboto"/>
              </a:defRPr>
            </a:lvl2pPr>
            <a:lvl3pPr lvl="2" rtl="0">
              <a:buNone/>
              <a:defRPr sz="1600">
                <a:solidFill>
                  <a:srgbClr val="F3F3F3"/>
                </a:solidFill>
                <a:latin typeface="Roboto"/>
                <a:ea typeface="Roboto"/>
                <a:cs typeface="Roboto"/>
                <a:sym typeface="Roboto"/>
              </a:defRPr>
            </a:lvl3pPr>
            <a:lvl4pPr lvl="3" rtl="0">
              <a:buNone/>
              <a:defRPr sz="1600">
                <a:solidFill>
                  <a:srgbClr val="F3F3F3"/>
                </a:solidFill>
                <a:latin typeface="Roboto"/>
                <a:ea typeface="Roboto"/>
                <a:cs typeface="Roboto"/>
                <a:sym typeface="Roboto"/>
              </a:defRPr>
            </a:lvl4pPr>
            <a:lvl5pPr lvl="4" rtl="0">
              <a:buNone/>
              <a:defRPr sz="1600">
                <a:solidFill>
                  <a:srgbClr val="F3F3F3"/>
                </a:solidFill>
                <a:latin typeface="Roboto"/>
                <a:ea typeface="Roboto"/>
                <a:cs typeface="Roboto"/>
                <a:sym typeface="Roboto"/>
              </a:defRPr>
            </a:lvl5pPr>
            <a:lvl6pPr lvl="5" rtl="0">
              <a:buNone/>
              <a:defRPr sz="1600">
                <a:solidFill>
                  <a:srgbClr val="F3F3F3"/>
                </a:solidFill>
                <a:latin typeface="Roboto"/>
                <a:ea typeface="Roboto"/>
                <a:cs typeface="Roboto"/>
                <a:sym typeface="Roboto"/>
              </a:defRPr>
            </a:lvl6pPr>
            <a:lvl7pPr lvl="6" rtl="0">
              <a:buNone/>
              <a:defRPr sz="1600">
                <a:solidFill>
                  <a:srgbClr val="F3F3F3"/>
                </a:solidFill>
                <a:latin typeface="Roboto"/>
                <a:ea typeface="Roboto"/>
                <a:cs typeface="Roboto"/>
                <a:sym typeface="Roboto"/>
              </a:defRPr>
            </a:lvl7pPr>
            <a:lvl8pPr lvl="7" rtl="0">
              <a:buNone/>
              <a:defRPr sz="1600">
                <a:solidFill>
                  <a:srgbClr val="F3F3F3"/>
                </a:solidFill>
                <a:latin typeface="Roboto"/>
                <a:ea typeface="Roboto"/>
                <a:cs typeface="Roboto"/>
                <a:sym typeface="Roboto"/>
              </a:defRPr>
            </a:lvl8pPr>
            <a:lvl9pPr lvl="8" rtl="0">
              <a:buNone/>
              <a:defRPr sz="1600">
                <a:solidFill>
                  <a:srgbClr val="F3F3F3"/>
                </a:solidFill>
                <a:latin typeface="Roboto"/>
                <a:ea typeface="Roboto"/>
                <a:cs typeface="Roboto"/>
                <a:sym typeface="Robot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87033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3E7DE-ED83-47F7-8CAC-E7A8B0938CEC}"/>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92FA284C-46ED-453D-B207-E0D1412604EC}"/>
              </a:ext>
            </a:extLst>
          </p:cNvPr>
          <p:cNvSpPr>
            <a:spLocks noGrp="1"/>
          </p:cNvSpPr>
          <p:nvPr>
            <p:ph sz="half" idx="1"/>
          </p:nvPr>
        </p:nvSpPr>
        <p:spPr>
          <a:xfrm>
            <a:off x="838200" y="1825625"/>
            <a:ext cx="5181600" cy="4351338"/>
          </a:xfrm>
        </p:spPr>
        <p:txBody>
          <a:bodyPr/>
          <a:lstStyle>
            <a:lvl1pPr>
              <a:defRPr>
                <a:solidFill>
                  <a:srgbClr val="999999"/>
                </a:solidFill>
              </a:defRPr>
            </a:lvl1pPr>
            <a:lvl2pPr>
              <a:defRPr>
                <a:solidFill>
                  <a:srgbClr val="999999"/>
                </a:solidFill>
              </a:defRPr>
            </a:lvl2pPr>
            <a:lvl3pPr>
              <a:defRPr>
                <a:solidFill>
                  <a:srgbClr val="999999"/>
                </a:solidFill>
              </a:defRPr>
            </a:lvl3pPr>
            <a:lvl4pPr>
              <a:defRPr>
                <a:solidFill>
                  <a:srgbClr val="999999"/>
                </a:solidFill>
              </a:defRPr>
            </a:lvl4pPr>
            <a:lvl5pPr>
              <a:defRPr>
                <a:solidFill>
                  <a:srgbClr val="99999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34469CF-D890-4C39-86FB-9A8CD2555CE9}"/>
              </a:ext>
            </a:extLst>
          </p:cNvPr>
          <p:cNvSpPr>
            <a:spLocks noGrp="1"/>
          </p:cNvSpPr>
          <p:nvPr>
            <p:ph sz="half" idx="2"/>
          </p:nvPr>
        </p:nvSpPr>
        <p:spPr>
          <a:xfrm>
            <a:off x="6172200" y="1825625"/>
            <a:ext cx="5181600" cy="4351338"/>
          </a:xfrm>
        </p:spPr>
        <p:txBody>
          <a:bodyPr/>
          <a:lstStyle>
            <a:lvl1pPr>
              <a:defRPr>
                <a:solidFill>
                  <a:srgbClr val="999999"/>
                </a:solidFill>
              </a:defRPr>
            </a:lvl1pPr>
            <a:lvl2pPr>
              <a:defRPr>
                <a:solidFill>
                  <a:srgbClr val="999999"/>
                </a:solidFill>
              </a:defRPr>
            </a:lvl2pPr>
            <a:lvl3pPr>
              <a:defRPr>
                <a:solidFill>
                  <a:srgbClr val="999999"/>
                </a:solidFill>
              </a:defRPr>
            </a:lvl3pPr>
            <a:lvl4pPr>
              <a:defRPr>
                <a:solidFill>
                  <a:srgbClr val="999999"/>
                </a:solidFill>
              </a:defRPr>
            </a:lvl4pPr>
            <a:lvl5pPr>
              <a:defRPr>
                <a:solidFill>
                  <a:srgbClr val="99999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4FDB18AA-BE79-4CBD-B843-BE7D46CDBB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E569DB-551C-4B64-97FB-F1705215D1D1}"/>
              </a:ext>
            </a:extLst>
          </p:cNvPr>
          <p:cNvSpPr>
            <a:spLocks noGrp="1"/>
          </p:cNvSpPr>
          <p:nvPr>
            <p:ph type="sldNum" sz="quarter" idx="12"/>
          </p:nvPr>
        </p:nvSpPr>
        <p:spPr/>
        <p:txBody>
          <a:bodyPr/>
          <a:lstStyle/>
          <a:p>
            <a:fld id="{BD0DDB0A-888B-469C-95C7-F248D335DDDC}" type="slidenum">
              <a:rPr lang="en-US" smtClean="0"/>
              <a:t>‹#›</a:t>
            </a:fld>
            <a:endParaRPr lang="en-US"/>
          </a:p>
        </p:txBody>
      </p:sp>
    </p:spTree>
    <p:extLst>
      <p:ext uri="{BB962C8B-B14F-4D97-AF65-F5344CB8AC3E}">
        <p14:creationId xmlns:p14="http://schemas.microsoft.com/office/powerpoint/2010/main" val="3821360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C4096-9071-47AB-9E96-696144CB8B0F}"/>
              </a:ext>
            </a:extLst>
          </p:cNvPr>
          <p:cNvSpPr>
            <a:spLocks noGrp="1"/>
          </p:cNvSpPr>
          <p:nvPr>
            <p:ph type="title"/>
          </p:nvPr>
        </p:nvSpPr>
        <p:spPr>
          <a:xfrm>
            <a:off x="839788" y="365125"/>
            <a:ext cx="10515600" cy="1325563"/>
          </a:xfrm>
        </p:spPr>
        <p:txBody>
          <a:bodyPr/>
          <a:lstStyle>
            <a:lvl1pPr>
              <a:defRPr>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2BEE673F-9161-4AA2-AF9B-4B234F091343}"/>
              </a:ext>
            </a:extLst>
          </p:cNvPr>
          <p:cNvSpPr>
            <a:spLocks noGrp="1"/>
          </p:cNvSpPr>
          <p:nvPr>
            <p:ph type="body" idx="1"/>
          </p:nvPr>
        </p:nvSpPr>
        <p:spPr>
          <a:xfrm>
            <a:off x="839788" y="1681163"/>
            <a:ext cx="5157787" cy="823912"/>
          </a:xfrm>
        </p:spPr>
        <p:txBody>
          <a:bodyPr anchor="b"/>
          <a:lstStyle>
            <a:lvl1pPr marL="0" indent="0">
              <a:buNone/>
              <a:defRPr sz="2400" b="1">
                <a:solidFill>
                  <a:srgbClr val="99999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7037B662-819E-44D3-BF07-E9D72DCFD1A4}"/>
              </a:ext>
            </a:extLst>
          </p:cNvPr>
          <p:cNvSpPr>
            <a:spLocks noGrp="1"/>
          </p:cNvSpPr>
          <p:nvPr>
            <p:ph sz="half" idx="2"/>
          </p:nvPr>
        </p:nvSpPr>
        <p:spPr>
          <a:xfrm>
            <a:off x="839788" y="2505075"/>
            <a:ext cx="5157787" cy="3684588"/>
          </a:xfrm>
        </p:spPr>
        <p:txBody>
          <a:bodyPr/>
          <a:lstStyle>
            <a:lvl1pPr>
              <a:defRPr>
                <a:solidFill>
                  <a:srgbClr val="999999"/>
                </a:solidFill>
              </a:defRPr>
            </a:lvl1pPr>
            <a:lvl2pPr>
              <a:defRPr>
                <a:solidFill>
                  <a:srgbClr val="999999"/>
                </a:solidFill>
              </a:defRPr>
            </a:lvl2pPr>
            <a:lvl3pPr>
              <a:defRPr>
                <a:solidFill>
                  <a:srgbClr val="999999"/>
                </a:solidFill>
              </a:defRPr>
            </a:lvl3pPr>
            <a:lvl4pPr>
              <a:defRPr>
                <a:solidFill>
                  <a:srgbClr val="999999"/>
                </a:solidFill>
              </a:defRPr>
            </a:lvl4pPr>
            <a:lvl5pPr>
              <a:defRPr>
                <a:solidFill>
                  <a:srgbClr val="99999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198E02E-29F6-4C71-AFB5-E681FDEB6DE6}"/>
              </a:ext>
            </a:extLst>
          </p:cNvPr>
          <p:cNvSpPr>
            <a:spLocks noGrp="1"/>
          </p:cNvSpPr>
          <p:nvPr>
            <p:ph type="body" sz="quarter" idx="3"/>
          </p:nvPr>
        </p:nvSpPr>
        <p:spPr>
          <a:xfrm>
            <a:off x="6172200" y="1681163"/>
            <a:ext cx="5183188" cy="823912"/>
          </a:xfrm>
        </p:spPr>
        <p:txBody>
          <a:bodyPr anchor="b"/>
          <a:lstStyle>
            <a:lvl1pPr marL="0" indent="0">
              <a:buNone/>
              <a:defRPr sz="2400" b="1">
                <a:solidFill>
                  <a:srgbClr val="99999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1C6F5F4-1209-42BE-9FD5-A521AAB71685}"/>
              </a:ext>
            </a:extLst>
          </p:cNvPr>
          <p:cNvSpPr>
            <a:spLocks noGrp="1"/>
          </p:cNvSpPr>
          <p:nvPr>
            <p:ph sz="quarter" idx="4"/>
          </p:nvPr>
        </p:nvSpPr>
        <p:spPr>
          <a:xfrm>
            <a:off x="6172200" y="2505075"/>
            <a:ext cx="5183188" cy="3684588"/>
          </a:xfrm>
        </p:spPr>
        <p:txBody>
          <a:bodyPr/>
          <a:lstStyle>
            <a:lvl1pPr>
              <a:defRPr>
                <a:solidFill>
                  <a:srgbClr val="999999"/>
                </a:solidFill>
              </a:defRPr>
            </a:lvl1pPr>
            <a:lvl2pPr>
              <a:defRPr>
                <a:solidFill>
                  <a:srgbClr val="999999"/>
                </a:solidFill>
              </a:defRPr>
            </a:lvl2pPr>
            <a:lvl3pPr>
              <a:defRPr>
                <a:solidFill>
                  <a:srgbClr val="999999"/>
                </a:solidFill>
              </a:defRPr>
            </a:lvl3pPr>
            <a:lvl4pPr>
              <a:defRPr>
                <a:solidFill>
                  <a:srgbClr val="999999"/>
                </a:solidFill>
              </a:defRPr>
            </a:lvl4pPr>
            <a:lvl5pPr>
              <a:defRPr>
                <a:solidFill>
                  <a:srgbClr val="99999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9AE65A75-CA04-4D7F-A747-E505ED0CFA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35E19BE-9971-4EA7-9DF2-8BB8B934A9B7}"/>
              </a:ext>
            </a:extLst>
          </p:cNvPr>
          <p:cNvSpPr>
            <a:spLocks noGrp="1"/>
          </p:cNvSpPr>
          <p:nvPr>
            <p:ph type="sldNum" sz="quarter" idx="12"/>
          </p:nvPr>
        </p:nvSpPr>
        <p:spPr/>
        <p:txBody>
          <a:bodyPr/>
          <a:lstStyle/>
          <a:p>
            <a:fld id="{BD0DDB0A-888B-469C-95C7-F248D335DDDC}" type="slidenum">
              <a:rPr lang="en-US" smtClean="0"/>
              <a:t>‹#›</a:t>
            </a:fld>
            <a:endParaRPr lang="en-US"/>
          </a:p>
        </p:txBody>
      </p:sp>
    </p:spTree>
    <p:extLst>
      <p:ext uri="{BB962C8B-B14F-4D97-AF65-F5344CB8AC3E}">
        <p14:creationId xmlns:p14="http://schemas.microsoft.com/office/powerpoint/2010/main" val="378892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8224A-4144-41ED-8870-F90476B4E1C3}"/>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07DD20EA-2ADA-4EA6-884C-CA8F10BC1E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A073F-7354-47D1-A423-75FB8E10B73D}"/>
              </a:ext>
            </a:extLst>
          </p:cNvPr>
          <p:cNvSpPr>
            <a:spLocks noGrp="1"/>
          </p:cNvSpPr>
          <p:nvPr>
            <p:ph type="sldNum" sz="quarter" idx="12"/>
          </p:nvPr>
        </p:nvSpPr>
        <p:spPr/>
        <p:txBody>
          <a:bodyPr/>
          <a:lstStyle/>
          <a:p>
            <a:fld id="{BD0DDB0A-888B-469C-95C7-F248D335DDDC}" type="slidenum">
              <a:rPr lang="en-US" smtClean="0"/>
              <a:t>‹#›</a:t>
            </a:fld>
            <a:endParaRPr lang="en-US"/>
          </a:p>
        </p:txBody>
      </p:sp>
    </p:spTree>
    <p:extLst>
      <p:ext uri="{BB962C8B-B14F-4D97-AF65-F5344CB8AC3E}">
        <p14:creationId xmlns:p14="http://schemas.microsoft.com/office/powerpoint/2010/main" val="932533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D4F3C56-34EC-4DD4-BB68-5E633E3813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8817A6-823F-4929-9B74-0A801B4C88D5}"/>
              </a:ext>
            </a:extLst>
          </p:cNvPr>
          <p:cNvSpPr>
            <a:spLocks noGrp="1"/>
          </p:cNvSpPr>
          <p:nvPr>
            <p:ph type="sldNum" sz="quarter" idx="12"/>
          </p:nvPr>
        </p:nvSpPr>
        <p:spPr/>
        <p:txBody>
          <a:bodyPr/>
          <a:lstStyle/>
          <a:p>
            <a:fld id="{BD0DDB0A-888B-469C-95C7-F248D335DDDC}" type="slidenum">
              <a:rPr lang="en-US" smtClean="0"/>
              <a:t>‹#›</a:t>
            </a:fld>
            <a:endParaRPr lang="en-US"/>
          </a:p>
        </p:txBody>
      </p:sp>
    </p:spTree>
    <p:extLst>
      <p:ext uri="{BB962C8B-B14F-4D97-AF65-F5344CB8AC3E}">
        <p14:creationId xmlns:p14="http://schemas.microsoft.com/office/powerpoint/2010/main" val="710338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BE610-E192-487F-AA28-77CC3C676688}"/>
              </a:ext>
            </a:extLst>
          </p:cNvPr>
          <p:cNvSpPr>
            <a:spLocks noGrp="1"/>
          </p:cNvSpPr>
          <p:nvPr>
            <p:ph type="title"/>
          </p:nvPr>
        </p:nvSpPr>
        <p:spPr>
          <a:xfrm>
            <a:off x="839788" y="457200"/>
            <a:ext cx="3932237" cy="1600200"/>
          </a:xfrm>
        </p:spPr>
        <p:txBody>
          <a:bodyPr anchor="b"/>
          <a:lstStyle>
            <a:lvl1pPr>
              <a:defRPr sz="3200">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F9A76639-A4BD-4A58-BCC2-FED738B1B6A5}"/>
              </a:ext>
            </a:extLst>
          </p:cNvPr>
          <p:cNvSpPr>
            <a:spLocks noGrp="1"/>
          </p:cNvSpPr>
          <p:nvPr>
            <p:ph idx="1"/>
          </p:nvPr>
        </p:nvSpPr>
        <p:spPr>
          <a:xfrm>
            <a:off x="5183188" y="987425"/>
            <a:ext cx="6172200" cy="4873625"/>
          </a:xfrm>
        </p:spPr>
        <p:txBody>
          <a:bodyPr/>
          <a:lstStyle>
            <a:lvl1pPr>
              <a:defRPr sz="3200">
                <a:solidFill>
                  <a:srgbClr val="999999"/>
                </a:solidFill>
              </a:defRPr>
            </a:lvl1pPr>
            <a:lvl2pPr>
              <a:defRPr sz="2800">
                <a:solidFill>
                  <a:srgbClr val="999999"/>
                </a:solidFill>
              </a:defRPr>
            </a:lvl2pPr>
            <a:lvl3pPr>
              <a:defRPr sz="2400">
                <a:solidFill>
                  <a:srgbClr val="999999"/>
                </a:solidFill>
              </a:defRPr>
            </a:lvl3pPr>
            <a:lvl4pPr>
              <a:defRPr sz="2000">
                <a:solidFill>
                  <a:srgbClr val="999999"/>
                </a:solidFill>
              </a:defRPr>
            </a:lvl4pPr>
            <a:lvl5pPr>
              <a:defRPr sz="2000">
                <a:solidFill>
                  <a:srgbClr val="999999"/>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153DD0AC-8C60-40A5-AFA1-15F48BE6B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a:extLst>
              <a:ext uri="{FF2B5EF4-FFF2-40B4-BE49-F238E27FC236}">
                <a16:creationId xmlns:a16="http://schemas.microsoft.com/office/drawing/2014/main" id="{587C2F9B-22C1-47AE-B6CF-464AA40148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D316E5-5463-4E22-8E8E-19544B7BC555}"/>
              </a:ext>
            </a:extLst>
          </p:cNvPr>
          <p:cNvSpPr>
            <a:spLocks noGrp="1"/>
          </p:cNvSpPr>
          <p:nvPr>
            <p:ph type="sldNum" sz="quarter" idx="12"/>
          </p:nvPr>
        </p:nvSpPr>
        <p:spPr/>
        <p:txBody>
          <a:bodyPr/>
          <a:lstStyle/>
          <a:p>
            <a:fld id="{BD0DDB0A-888B-469C-95C7-F248D335DDDC}" type="slidenum">
              <a:rPr lang="en-US" smtClean="0"/>
              <a:t>‹#›</a:t>
            </a:fld>
            <a:endParaRPr lang="en-US"/>
          </a:p>
        </p:txBody>
      </p:sp>
    </p:spTree>
    <p:extLst>
      <p:ext uri="{BB962C8B-B14F-4D97-AF65-F5344CB8AC3E}">
        <p14:creationId xmlns:p14="http://schemas.microsoft.com/office/powerpoint/2010/main" val="3999299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66B52-FB2E-4160-994A-EC36B2525098}"/>
              </a:ext>
            </a:extLst>
          </p:cNvPr>
          <p:cNvSpPr>
            <a:spLocks noGrp="1"/>
          </p:cNvSpPr>
          <p:nvPr>
            <p:ph type="title"/>
          </p:nvPr>
        </p:nvSpPr>
        <p:spPr>
          <a:xfrm>
            <a:off x="839788" y="457200"/>
            <a:ext cx="3932237" cy="1600200"/>
          </a:xfrm>
        </p:spPr>
        <p:txBody>
          <a:bodyPr anchor="b"/>
          <a:lstStyle>
            <a:lvl1pPr>
              <a:defRPr sz="3200">
                <a:solidFill>
                  <a:schemeClr val="tx1"/>
                </a:solidFill>
              </a:defRPr>
            </a:lvl1pPr>
          </a:lstStyle>
          <a:p>
            <a:r>
              <a:rPr lang="en-US" dirty="0"/>
              <a:t>Click to edit Master title style</a:t>
            </a:r>
          </a:p>
        </p:txBody>
      </p:sp>
      <p:sp>
        <p:nvSpPr>
          <p:cNvPr id="3" name="Picture Placeholder 2">
            <a:extLst>
              <a:ext uri="{FF2B5EF4-FFF2-40B4-BE49-F238E27FC236}">
                <a16:creationId xmlns:a16="http://schemas.microsoft.com/office/drawing/2014/main" id="{1A361977-EB97-4FF6-A3CA-E1A71CCF88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D04F07B-20EA-470A-A58A-EC4F74F17C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a:extLst>
              <a:ext uri="{FF2B5EF4-FFF2-40B4-BE49-F238E27FC236}">
                <a16:creationId xmlns:a16="http://schemas.microsoft.com/office/drawing/2014/main" id="{D29DFE03-A8B8-40BD-9300-0C3AD1AD5D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1D595C-EED6-4E5C-92AD-6D81FC66FD9E}"/>
              </a:ext>
            </a:extLst>
          </p:cNvPr>
          <p:cNvSpPr>
            <a:spLocks noGrp="1"/>
          </p:cNvSpPr>
          <p:nvPr>
            <p:ph type="sldNum" sz="quarter" idx="12"/>
          </p:nvPr>
        </p:nvSpPr>
        <p:spPr/>
        <p:txBody>
          <a:bodyPr/>
          <a:lstStyle/>
          <a:p>
            <a:fld id="{BD0DDB0A-888B-469C-95C7-F248D335DDDC}" type="slidenum">
              <a:rPr lang="en-US" smtClean="0"/>
              <a:t>‹#›</a:t>
            </a:fld>
            <a:endParaRPr lang="en-US"/>
          </a:p>
        </p:txBody>
      </p:sp>
    </p:spTree>
    <p:extLst>
      <p:ext uri="{BB962C8B-B14F-4D97-AF65-F5344CB8AC3E}">
        <p14:creationId xmlns:p14="http://schemas.microsoft.com/office/powerpoint/2010/main" val="2451573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6D5883-4236-4859-B774-DBD353087E96}"/>
              </a:ext>
            </a:extLst>
          </p:cNvPr>
          <p:cNvSpPr>
            <a:spLocks noGrp="1"/>
          </p:cNvSpPr>
          <p:nvPr>
            <p:ph type="title"/>
          </p:nvPr>
        </p:nvSpPr>
        <p:spPr>
          <a:xfrm>
            <a:off x="0" y="-6350"/>
            <a:ext cx="12192000" cy="1325563"/>
          </a:xfrm>
          <a:prstGeom prst="rect">
            <a:avLst/>
          </a:prstGeom>
        </p:spPr>
        <p:txBody>
          <a:bodyPr vert="horz" lIns="36576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975B7B5-AD28-4C1F-824E-406E5D4B86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15EFFD6C-4DF0-49EE-85D0-AA57B45F0AB7}"/>
              </a:ext>
            </a:extLst>
          </p:cNvPr>
          <p:cNvSpPr>
            <a:spLocks noGrp="1"/>
          </p:cNvSpPr>
          <p:nvPr>
            <p:ph type="ftr" sz="quarter" idx="3"/>
          </p:nvPr>
        </p:nvSpPr>
        <p:spPr>
          <a:xfrm>
            <a:off x="0" y="6484010"/>
            <a:ext cx="3318164"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A1BFE1E-BF66-4FEA-A5E0-AB0373BC2C72}"/>
              </a:ext>
            </a:extLst>
          </p:cNvPr>
          <p:cNvSpPr>
            <a:spLocks noGrp="1"/>
          </p:cNvSpPr>
          <p:nvPr>
            <p:ph type="sldNum" sz="quarter" idx="4"/>
          </p:nvPr>
        </p:nvSpPr>
        <p:spPr>
          <a:xfrm>
            <a:off x="9448800" y="6484010"/>
            <a:ext cx="2743200" cy="365125"/>
          </a:xfrm>
          <a:prstGeom prst="rect">
            <a:avLst/>
          </a:prstGeom>
        </p:spPr>
        <p:txBody>
          <a:bodyPr vert="horz" lIns="91440" tIns="45720" rIns="91440" bIns="45720" rtlCol="0" anchor="ctr"/>
          <a:lstStyle>
            <a:lvl1pPr algn="r">
              <a:defRPr sz="2000">
                <a:solidFill>
                  <a:srgbClr val="999999"/>
                </a:solidFill>
                <a:latin typeface="Arial" panose="020B0604020202020204" pitchFamily="34" charset="0"/>
                <a:cs typeface="Arial" panose="020B0604020202020204" pitchFamily="34" charset="0"/>
              </a:defRPr>
            </a:lvl1pPr>
          </a:lstStyle>
          <a:p>
            <a:fld id="{BD0DDB0A-888B-469C-95C7-F248D335DDDC}" type="slidenum">
              <a:rPr lang="en-US" smtClean="0"/>
              <a:pPr/>
              <a:t>‹#›</a:t>
            </a:fld>
            <a:endParaRPr lang="en-US" dirty="0"/>
          </a:p>
        </p:txBody>
      </p:sp>
      <p:pic>
        <p:nvPicPr>
          <p:cNvPr id="8" name="Picture 7">
            <a:extLst>
              <a:ext uri="{FF2B5EF4-FFF2-40B4-BE49-F238E27FC236}">
                <a16:creationId xmlns:a16="http://schemas.microsoft.com/office/drawing/2014/main" id="{A98D66BD-F0D3-4A66-B9E5-65378774BAC2}"/>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5021884" y="6427602"/>
            <a:ext cx="2148232" cy="293873"/>
          </a:xfrm>
          <a:prstGeom prst="rect">
            <a:avLst/>
          </a:prstGeom>
        </p:spPr>
      </p:pic>
    </p:spTree>
    <p:extLst>
      <p:ext uri="{BB962C8B-B14F-4D97-AF65-F5344CB8AC3E}">
        <p14:creationId xmlns:p14="http://schemas.microsoft.com/office/powerpoint/2010/main" val="799619756"/>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738" r:id="rId12"/>
  </p:sldLayoutIdLst>
  <p:hf hdr="0" ftr="0" dt="0"/>
  <p:txStyles>
    <p:titleStyle>
      <a:lvl1pPr algn="l" defTabSz="914400" rtl="0" eaLnBrk="1" latinLnBrk="0" hangingPunct="1">
        <a:lnSpc>
          <a:spcPct val="90000"/>
        </a:lnSpc>
        <a:spcBef>
          <a:spcPct val="0"/>
        </a:spcBef>
        <a:buNone/>
        <a:defRPr sz="3200" kern="1200">
          <a:solidFill>
            <a:srgbClr val="999999"/>
          </a:solidFill>
          <a:latin typeface="Arial" panose="020B0604020202020204" pitchFamily="34" charset="0"/>
          <a:ea typeface="Roboto" panose="020B0604020202020204" charset="0"/>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999999"/>
          </a:solidFill>
          <a:latin typeface="Arial" panose="020B0604020202020204" pitchFamily="34" charset="0"/>
          <a:ea typeface="Roboto" panose="020B0604020202020204" charset="0"/>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999999"/>
          </a:solidFill>
          <a:latin typeface="Arial" panose="020B0604020202020204" pitchFamily="34" charset="0"/>
          <a:ea typeface="Roboto" panose="020B0604020202020204" charset="0"/>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999999"/>
          </a:solidFill>
          <a:latin typeface="Arial" panose="020B0604020202020204" pitchFamily="34" charset="0"/>
          <a:ea typeface="Roboto" panose="020B0604020202020204" charset="0"/>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999999"/>
          </a:solidFill>
          <a:latin typeface="Arial" panose="020B0604020202020204" pitchFamily="34" charset="0"/>
          <a:ea typeface="Roboto" panose="020B0604020202020204" charset="0"/>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999999"/>
          </a:solidFill>
          <a:latin typeface="Arial" panose="020B0604020202020204" pitchFamily="34" charset="0"/>
          <a:ea typeface="Roboto" panose="020B060402020202020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FE5418-7CA0-44CC-A199-7113735A98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59E06A8-A18A-4534-BE58-C0D68B944C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57B2A0-F074-4829-ADA3-2F68E52F3F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CA9EFBFE-374C-43ED-975B-68C4CBABC6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506100F-4F9A-414A-893E-72F974C234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97F7CF-7906-4C1F-9CC2-9DCADDD5148A}" type="slidenum">
              <a:rPr lang="en-US" smtClean="0"/>
              <a:t>‹#›</a:t>
            </a:fld>
            <a:endParaRPr lang="en-US"/>
          </a:p>
        </p:txBody>
      </p:sp>
    </p:spTree>
    <p:extLst>
      <p:ext uri="{BB962C8B-B14F-4D97-AF65-F5344CB8AC3E}">
        <p14:creationId xmlns:p14="http://schemas.microsoft.com/office/powerpoint/2010/main" val="1293627549"/>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741"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0E066D-EC9A-7443-B753-A9A639E59B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E4E903E-1035-6443-9D5E-323124FFC965}"/>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8AC6D9-532F-DC43-87AE-724AF237DF41}"/>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5" name="Footer Placeholder 4">
            <a:extLst>
              <a:ext uri="{FF2B5EF4-FFF2-40B4-BE49-F238E27FC236}">
                <a16:creationId xmlns:a16="http://schemas.microsoft.com/office/drawing/2014/main" id="{8C8F6226-CF1E-194B-AE52-E35B71584692}"/>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BAF68885-F716-7E41-8CFB-DE38A1FE7967}"/>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1E61685C-4C33-3148-88F5-FA29AE6EA00C}" type="slidenum">
              <a:rPr lang="en-US" smtClean="0"/>
              <a:pPr/>
              <a:t>‹#›</a:t>
            </a:fld>
            <a:endParaRPr lang="en-US"/>
          </a:p>
        </p:txBody>
      </p:sp>
    </p:spTree>
    <p:extLst>
      <p:ext uri="{BB962C8B-B14F-4D97-AF65-F5344CB8AC3E}">
        <p14:creationId xmlns:p14="http://schemas.microsoft.com/office/powerpoint/2010/main" val="3057060307"/>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Lst>
  <p:hf hdr="0" ftr="0" dt="0"/>
  <p:txStyles>
    <p:titleStyle>
      <a:lvl1pPr algn="l" defTabSz="914354"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2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29.png"/><Relationship Id="rId10" Type="http://schemas.openxmlformats.org/officeDocument/2006/relationships/image" Target="../media/image42.png"/><Relationship Id="rId4" Type="http://schemas.openxmlformats.org/officeDocument/2006/relationships/image" Target="../media/image38.png"/><Relationship Id="rId9" Type="http://schemas.openxmlformats.org/officeDocument/2006/relationships/image" Target="../media/image27.png"/></Relationships>
</file>

<file path=ppt/slides/_rels/slide2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6.xml"/><Relationship Id="rId6" Type="http://schemas.openxmlformats.org/officeDocument/2006/relationships/image" Target="../media/image47.png"/><Relationship Id="rId11" Type="http://schemas.openxmlformats.org/officeDocument/2006/relationships/image" Target="../media/image29.png"/><Relationship Id="rId5" Type="http://schemas.openxmlformats.org/officeDocument/2006/relationships/image" Target="../media/image46.png"/><Relationship Id="rId10" Type="http://schemas.openxmlformats.org/officeDocument/2006/relationships/image" Target="../media/image42.png"/><Relationship Id="rId4" Type="http://schemas.openxmlformats.org/officeDocument/2006/relationships/image" Target="../media/image45.png"/><Relationship Id="rId9" Type="http://schemas.openxmlformats.org/officeDocument/2006/relationships/image" Target="../media/image27.png"/></Relationships>
</file>

<file path=ppt/slides/_rels/slide2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image" Target="../media/image50.png"/><Relationship Id="rId1" Type="http://schemas.openxmlformats.org/officeDocument/2006/relationships/slideLayout" Target="../slideLayouts/slideLayout6.xml"/><Relationship Id="rId6" Type="http://schemas.openxmlformats.org/officeDocument/2006/relationships/image" Target="../media/image53.png"/><Relationship Id="rId11" Type="http://schemas.openxmlformats.org/officeDocument/2006/relationships/image" Target="../media/image57.png"/><Relationship Id="rId5" Type="http://schemas.openxmlformats.org/officeDocument/2006/relationships/image" Target="../media/image52.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image" Target="../media/image3.jpg"/><Relationship Id="rId1" Type="http://schemas.openxmlformats.org/officeDocument/2006/relationships/slideLayout" Target="../slideLayouts/slideLayout6.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6.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06BDF18-A61D-854D-A1B1-5A03F4534E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906" y="532815"/>
            <a:ext cx="4600695" cy="629364"/>
          </a:xfrm>
          <a:prstGeom prst="rect">
            <a:avLst/>
          </a:prstGeom>
        </p:spPr>
      </p:pic>
      <p:sp>
        <p:nvSpPr>
          <p:cNvPr id="11" name="TextBox 10">
            <a:extLst>
              <a:ext uri="{FF2B5EF4-FFF2-40B4-BE49-F238E27FC236}">
                <a16:creationId xmlns:a16="http://schemas.microsoft.com/office/drawing/2014/main" id="{42227727-3AC3-5446-85EC-3FB2024DD8EC}"/>
              </a:ext>
            </a:extLst>
          </p:cNvPr>
          <p:cNvSpPr txBox="1"/>
          <p:nvPr/>
        </p:nvSpPr>
        <p:spPr>
          <a:xfrm>
            <a:off x="8488743" y="6579581"/>
            <a:ext cx="3703258" cy="246221"/>
          </a:xfrm>
          <a:prstGeom prst="rect">
            <a:avLst/>
          </a:prstGeom>
          <a:noFill/>
        </p:spPr>
        <p:txBody>
          <a:bodyPr wrap="none" rtlCol="0">
            <a:spAutoFit/>
          </a:bodyPr>
          <a:lstStyle/>
          <a:p>
            <a:pPr algn="r" defTabSz="914354"/>
            <a:r>
              <a:rPr lang="en-US" sz="1000" dirty="0">
                <a:solidFill>
                  <a:prstClr val="black"/>
                </a:solidFill>
                <a:latin typeface="Arial" panose="020B0604020202020204" pitchFamily="34" charset="0"/>
                <a:cs typeface="Arial" panose="020B0604020202020204" pitchFamily="34" charset="0"/>
                <a:sym typeface="Arial"/>
              </a:rPr>
              <a:t>©CounterFactual.AI LLC. All rights reserved. Do not distribute.</a:t>
            </a:r>
          </a:p>
        </p:txBody>
      </p:sp>
      <p:sp>
        <p:nvSpPr>
          <p:cNvPr id="2" name="Rectangle 1">
            <a:extLst>
              <a:ext uri="{FF2B5EF4-FFF2-40B4-BE49-F238E27FC236}">
                <a16:creationId xmlns:a16="http://schemas.microsoft.com/office/drawing/2014/main" id="{234B9198-F1E3-C546-97C8-B8FAB0E77954}"/>
              </a:ext>
            </a:extLst>
          </p:cNvPr>
          <p:cNvSpPr/>
          <p:nvPr/>
        </p:nvSpPr>
        <p:spPr>
          <a:xfrm>
            <a:off x="238904" y="2593436"/>
            <a:ext cx="6486071" cy="830997"/>
          </a:xfrm>
          <a:prstGeom prst="rect">
            <a:avLst/>
          </a:prstGeom>
        </p:spPr>
        <p:txBody>
          <a:bodyPr wrap="none">
            <a:spAutoFit/>
          </a:bodyPr>
          <a:lstStyle/>
          <a:p>
            <a:pPr defTabSz="1219170">
              <a:buClr>
                <a:srgbClr val="000000"/>
              </a:buClr>
            </a:pPr>
            <a:r>
              <a:rPr lang="en" sz="4800" b="1" kern="0" dirty="0">
                <a:solidFill>
                  <a:srgbClr val="666666"/>
                </a:solidFill>
                <a:latin typeface="Arial" charset="0"/>
                <a:ea typeface="Arial" charset="0"/>
                <a:cs typeface="Arial" charset="0"/>
                <a:sym typeface="Roboto"/>
              </a:rPr>
              <a:t>Intermediate </a:t>
            </a:r>
            <a:r>
              <a:rPr lang="en" sz="4800" b="1" kern="0" dirty="0" err="1">
                <a:solidFill>
                  <a:srgbClr val="666666"/>
                </a:solidFill>
                <a:latin typeface="Arial" charset="0"/>
                <a:ea typeface="Arial" charset="0"/>
                <a:cs typeface="Arial" charset="0"/>
                <a:sym typeface="Roboto"/>
              </a:rPr>
              <a:t>PyTorch</a:t>
            </a:r>
            <a:endParaRPr lang="en-US" sz="4800" b="1" kern="0" dirty="0">
              <a:solidFill>
                <a:srgbClr val="000000"/>
              </a:solidFill>
              <a:latin typeface="Arial" charset="0"/>
              <a:ea typeface="Arial" charset="0"/>
              <a:cs typeface="Arial" charset="0"/>
              <a:sym typeface="Arial"/>
            </a:endParaRPr>
          </a:p>
        </p:txBody>
      </p:sp>
    </p:spTree>
    <p:extLst>
      <p:ext uri="{BB962C8B-B14F-4D97-AF65-F5344CB8AC3E}">
        <p14:creationId xmlns:p14="http://schemas.microsoft.com/office/powerpoint/2010/main" val="2931680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9"/>
        <p:cNvGrpSpPr/>
        <p:nvPr/>
      </p:nvGrpSpPr>
      <p:grpSpPr>
        <a:xfrm>
          <a:off x="0" y="0"/>
          <a:ext cx="0" cy="0"/>
          <a:chOff x="0" y="0"/>
          <a:chExt cx="0" cy="0"/>
        </a:xfrm>
      </p:grpSpPr>
      <p:sp>
        <p:nvSpPr>
          <p:cNvPr id="1390" name="Google Shape;1390;p169"/>
          <p:cNvSpPr txBox="1">
            <a:spLocks noGrp="1"/>
          </p:cNvSpPr>
          <p:nvPr>
            <p:ph type="title"/>
          </p:nvPr>
        </p:nvSpPr>
        <p:spPr>
          <a:xfrm>
            <a:off x="521433" y="217467"/>
            <a:ext cx="10651200" cy="962000"/>
          </a:xfrm>
          <a:prstGeom prst="rect">
            <a:avLst/>
          </a:prstGeom>
        </p:spPr>
        <p:txBody>
          <a:bodyPr spcFirstLastPara="1" vert="horz" wrap="square" lIns="121900" tIns="121900" rIns="121900" bIns="121900" rtlCol="0" anchor="t" anchorCtr="0">
            <a:noAutofit/>
          </a:bodyPr>
          <a:lstStyle/>
          <a:p>
            <a:pPr>
              <a:spcBef>
                <a:spcPts val="0"/>
              </a:spcBef>
            </a:pPr>
            <a:r>
              <a:rPr lang="en"/>
              <a:t>Convolution also works in one dimension; here, for example, is an anomaly-finding filter</a:t>
            </a:r>
            <a:endParaRPr/>
          </a:p>
        </p:txBody>
      </p:sp>
      <p:pic>
        <p:nvPicPr>
          <p:cNvPr id="1391" name="Google Shape;1391;p169"/>
          <p:cNvPicPr preferRelativeResize="0"/>
          <p:nvPr/>
        </p:nvPicPr>
        <p:blipFill>
          <a:blip r:embed="rId3">
            <a:alphaModFix/>
          </a:blip>
          <a:stretch>
            <a:fillRect/>
          </a:stretch>
        </p:blipFill>
        <p:spPr>
          <a:xfrm>
            <a:off x="305868" y="1567468"/>
            <a:ext cx="4903633" cy="3422033"/>
          </a:xfrm>
          <a:prstGeom prst="rect">
            <a:avLst/>
          </a:prstGeom>
          <a:noFill/>
          <a:ln>
            <a:noFill/>
          </a:ln>
        </p:spPr>
      </p:pic>
      <p:sp>
        <p:nvSpPr>
          <p:cNvPr id="1392" name="Google Shape;1392;p169"/>
          <p:cNvSpPr txBox="1"/>
          <p:nvPr/>
        </p:nvSpPr>
        <p:spPr>
          <a:xfrm>
            <a:off x="5300132" y="1666651"/>
            <a:ext cx="6891867" cy="67360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Consolas"/>
                <a:ea typeface="Consolas"/>
                <a:cs typeface="Consolas"/>
                <a:sym typeface="Consolas"/>
              </a:rPr>
              <a:t>pt.conv1d(</a:t>
            </a:r>
            <a:r>
              <a:rPr kumimoji="0" lang="en" sz="2400" b="0" i="0" u="none" strike="noStrike" kern="1200" cap="none" spc="0" normalizeH="0" baseline="0" noProof="0" dirty="0" err="1">
                <a:ln>
                  <a:noFill/>
                </a:ln>
                <a:solidFill>
                  <a:prstClr val="black"/>
                </a:solidFill>
                <a:effectLst/>
                <a:uLnTx/>
                <a:uFillTx/>
                <a:latin typeface="Consolas"/>
                <a:ea typeface="Consolas"/>
                <a:cs typeface="Consolas"/>
                <a:sym typeface="Consolas"/>
              </a:rPr>
              <a:t>src</a:t>
            </a:r>
            <a:r>
              <a:rPr kumimoji="0" lang="en" sz="2400" b="0" i="0" u="none" strike="noStrike" kern="1200" cap="none" spc="0" normalizeH="0" baseline="0" noProof="0" dirty="0">
                <a:ln>
                  <a:noFill/>
                </a:ln>
                <a:solidFill>
                  <a:prstClr val="black"/>
                </a:solidFill>
                <a:effectLst/>
                <a:uLnTx/>
                <a:uFillTx/>
                <a:latin typeface="Consolas"/>
                <a:ea typeface="Consolas"/>
                <a:cs typeface="Consolas"/>
                <a:sym typeface="Consolas"/>
              </a:rPr>
              <a:t>, filter, padding=‘same’)</a:t>
            </a:r>
            <a:endParaRPr kumimoji="0" sz="2400" b="0" i="0" u="none" strike="noStrike" kern="1200" cap="none" spc="0" normalizeH="0" baseline="0" noProof="0" dirty="0">
              <a:ln>
                <a:noFill/>
              </a:ln>
              <a:solidFill>
                <a:prstClr val="black"/>
              </a:solidFill>
              <a:effectLst/>
              <a:uLnTx/>
              <a:uFillTx/>
              <a:latin typeface="Consolas"/>
              <a:ea typeface="Consolas"/>
              <a:cs typeface="Consolas"/>
              <a:sym typeface="Consolas"/>
            </a:endParaRPr>
          </a:p>
        </p:txBody>
      </p:sp>
      <p:pic>
        <p:nvPicPr>
          <p:cNvPr id="1393" name="Google Shape;1393;p169"/>
          <p:cNvPicPr preferRelativeResize="0"/>
          <p:nvPr/>
        </p:nvPicPr>
        <p:blipFill>
          <a:blip r:embed="rId4">
            <a:alphaModFix/>
          </a:blip>
          <a:stretch>
            <a:fillRect/>
          </a:stretch>
        </p:blipFill>
        <p:spPr>
          <a:xfrm>
            <a:off x="5815634" y="2478401"/>
            <a:ext cx="5357004" cy="3624167"/>
          </a:xfrm>
          <a:prstGeom prst="rect">
            <a:avLst/>
          </a:prstGeom>
          <a:noFill/>
          <a:ln>
            <a:noFill/>
          </a:ln>
        </p:spPr>
      </p:pic>
    </p:spTree>
    <p:extLst>
      <p:ext uri="{BB962C8B-B14F-4D97-AF65-F5344CB8AC3E}">
        <p14:creationId xmlns:p14="http://schemas.microsoft.com/office/powerpoint/2010/main" val="2876935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Google Shape;1398;p170"/>
          <p:cNvSpPr txBox="1">
            <a:spLocks noGrp="1"/>
          </p:cNvSpPr>
          <p:nvPr>
            <p:ph type="title"/>
          </p:nvPr>
        </p:nvSpPr>
        <p:spPr>
          <a:xfrm>
            <a:off x="521433" y="217467"/>
            <a:ext cx="10651200" cy="962000"/>
          </a:xfrm>
          <a:prstGeom prst="rect">
            <a:avLst/>
          </a:prstGeom>
        </p:spPr>
        <p:txBody>
          <a:bodyPr spcFirstLastPara="1" vert="horz" wrap="square" lIns="121900" tIns="121900" rIns="121900" bIns="121900" rtlCol="0" anchor="t" anchorCtr="0">
            <a:noAutofit/>
          </a:bodyPr>
          <a:lstStyle/>
          <a:p>
            <a:pPr>
              <a:spcBef>
                <a:spcPts val="0"/>
              </a:spcBef>
            </a:pPr>
            <a:r>
              <a:rPr lang="en"/>
              <a:t>Convolving a 1D sequence typically involves five steps</a:t>
            </a:r>
            <a:endParaRPr/>
          </a:p>
        </p:txBody>
      </p:sp>
      <p:sp>
        <p:nvSpPr>
          <p:cNvPr id="1399" name="Google Shape;1399;p170"/>
          <p:cNvSpPr txBox="1">
            <a:spLocks noGrp="1"/>
          </p:cNvSpPr>
          <p:nvPr>
            <p:ph type="body" idx="1"/>
          </p:nvPr>
        </p:nvSpPr>
        <p:spPr>
          <a:xfrm>
            <a:off x="521432" y="1521867"/>
            <a:ext cx="11475495" cy="3884000"/>
          </a:xfrm>
          <a:prstGeom prst="rect">
            <a:avLst/>
          </a:prstGeom>
        </p:spPr>
        <p:txBody>
          <a:bodyPr spcFirstLastPara="1" vert="horz" wrap="square" lIns="121900" tIns="121900" rIns="121900" bIns="121900" rtlCol="0" anchor="t" anchorCtr="0">
            <a:noAutofit/>
          </a:bodyPr>
          <a:lstStyle/>
          <a:p>
            <a:pPr marL="683679" indent="-514350">
              <a:spcBef>
                <a:spcPts val="0"/>
              </a:spcBef>
              <a:buSzPct val="100000"/>
              <a:buFont typeface="+mj-lt"/>
              <a:buAutoNum type="arabicPeriod"/>
            </a:pPr>
            <a:r>
              <a:rPr lang="en" dirty="0"/>
              <a:t>Flatten the input sequence</a:t>
            </a:r>
            <a:endParaRPr dirty="0"/>
          </a:p>
          <a:p>
            <a:pPr marL="683679" indent="-514350">
              <a:spcBef>
                <a:spcPts val="0"/>
              </a:spcBef>
              <a:buSzPct val="100000"/>
              <a:buFont typeface="+mj-lt"/>
              <a:buAutoNum type="arabicPeriod"/>
            </a:pPr>
            <a:r>
              <a:rPr lang="en" dirty="0"/>
              <a:t>Use conv1d to apply a number of filters to the sequence</a:t>
            </a:r>
            <a:endParaRPr dirty="0"/>
          </a:p>
          <a:p>
            <a:pPr marL="683679" indent="-514350">
              <a:spcBef>
                <a:spcPts val="0"/>
              </a:spcBef>
              <a:buSzPct val="100000"/>
              <a:buFont typeface="+mj-lt"/>
              <a:buAutoNum type="arabicPeriod"/>
            </a:pPr>
            <a:r>
              <a:rPr lang="en" dirty="0"/>
              <a:t>Use max_pooling1d to add some spatial invariance and downscaling</a:t>
            </a:r>
            <a:endParaRPr dirty="0"/>
          </a:p>
          <a:p>
            <a:pPr marL="683679" indent="-514350">
              <a:spcBef>
                <a:spcPts val="0"/>
              </a:spcBef>
              <a:buSzPct val="100000"/>
              <a:buFont typeface="+mj-lt"/>
              <a:buAutoNum type="arabicPeriod"/>
            </a:pPr>
            <a:r>
              <a:rPr lang="en" dirty="0"/>
              <a:t>Flatten the resulting output into a sequence</a:t>
            </a:r>
            <a:endParaRPr dirty="0"/>
          </a:p>
          <a:p>
            <a:pPr marL="683679" indent="-514350">
              <a:spcBef>
                <a:spcPts val="0"/>
              </a:spcBef>
              <a:buSzPct val="100000"/>
              <a:buFont typeface="+mj-lt"/>
              <a:buAutoNum type="arabicPeriod"/>
            </a:pPr>
            <a:r>
              <a:rPr lang="en" dirty="0"/>
              <a:t>Send it through a fully connected layer with the appropriate output node</a:t>
            </a:r>
            <a:endParaRPr dirty="0"/>
          </a:p>
        </p:txBody>
      </p:sp>
    </p:spTree>
    <p:extLst>
      <p:ext uri="{BB962C8B-B14F-4D97-AF65-F5344CB8AC3E}">
        <p14:creationId xmlns:p14="http://schemas.microsoft.com/office/powerpoint/2010/main" val="3362764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55"/>
        <p:cNvGrpSpPr/>
        <p:nvPr/>
      </p:nvGrpSpPr>
      <p:grpSpPr>
        <a:xfrm>
          <a:off x="0" y="0"/>
          <a:ext cx="0" cy="0"/>
          <a:chOff x="0" y="0"/>
          <a:chExt cx="0" cy="0"/>
        </a:xfrm>
      </p:grpSpPr>
      <p:sp>
        <p:nvSpPr>
          <p:cNvPr id="1556" name="Google Shape;1556;p179"/>
          <p:cNvSpPr txBox="1">
            <a:spLocks noGrp="1"/>
          </p:cNvSpPr>
          <p:nvPr>
            <p:ph type="title"/>
          </p:nvPr>
        </p:nvSpPr>
        <p:spPr>
          <a:xfrm>
            <a:off x="0" y="0"/>
            <a:ext cx="12192000" cy="1325563"/>
          </a:xfrm>
        </p:spPr>
        <p:txBody>
          <a:bodyPr spcFirstLastPara="1" vert="horz" wrap="square" lIns="121900" tIns="121900" rIns="121900" bIns="121900" rtlCol="0" anchor="t" anchorCtr="0">
            <a:noAutofit/>
          </a:bodyPr>
          <a:lstStyle/>
          <a:p>
            <a:r>
              <a:rPr lang="en-US" dirty="0"/>
              <a:t>Because CNNs are match filters, they have difficulty with variable-length dependencies</a:t>
            </a:r>
          </a:p>
        </p:txBody>
      </p:sp>
      <p:pic>
        <p:nvPicPr>
          <p:cNvPr id="1557" name="Google Shape;1557;p179"/>
          <p:cNvPicPr preferRelativeResize="0"/>
          <p:nvPr/>
        </p:nvPicPr>
        <p:blipFill>
          <a:blip r:embed="rId3">
            <a:alphaModFix/>
          </a:blip>
          <a:stretch>
            <a:fillRect/>
          </a:stretch>
        </p:blipFill>
        <p:spPr>
          <a:xfrm>
            <a:off x="2092234" y="1711201"/>
            <a:ext cx="6515100" cy="4356100"/>
          </a:xfrm>
          <a:prstGeom prst="rect">
            <a:avLst/>
          </a:prstGeom>
          <a:noFill/>
          <a:ln>
            <a:noFill/>
          </a:ln>
        </p:spPr>
      </p:pic>
    </p:spTree>
    <p:extLst>
      <p:ext uri="{BB962C8B-B14F-4D97-AF65-F5344CB8AC3E}">
        <p14:creationId xmlns:p14="http://schemas.microsoft.com/office/powerpoint/2010/main" val="3268915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BA25E-6D34-DB48-9C3F-EB902A8C347F}"/>
              </a:ext>
            </a:extLst>
          </p:cNvPr>
          <p:cNvSpPr>
            <a:spLocks noGrp="1"/>
          </p:cNvSpPr>
          <p:nvPr>
            <p:ph type="title"/>
          </p:nvPr>
        </p:nvSpPr>
        <p:spPr/>
        <p:txBody>
          <a:bodyPr/>
          <a:lstStyle/>
          <a:p>
            <a:r>
              <a:rPr lang="en-US" dirty="0"/>
              <a:t>When short-term memory is sufficient CNNs work well</a:t>
            </a:r>
          </a:p>
        </p:txBody>
      </p:sp>
      <p:sp>
        <p:nvSpPr>
          <p:cNvPr id="3" name="Content Placeholder 2">
            <a:extLst>
              <a:ext uri="{FF2B5EF4-FFF2-40B4-BE49-F238E27FC236}">
                <a16:creationId xmlns:a16="http://schemas.microsoft.com/office/drawing/2014/main" id="{6294C7A9-7445-EE4A-BCD0-D91D68730EF6}"/>
              </a:ext>
            </a:extLst>
          </p:cNvPr>
          <p:cNvSpPr>
            <a:spLocks noGrp="1"/>
          </p:cNvSpPr>
          <p:nvPr>
            <p:ph idx="1"/>
          </p:nvPr>
        </p:nvSpPr>
        <p:spPr/>
        <p:txBody>
          <a:bodyPr/>
          <a:lstStyle/>
          <a:p>
            <a:r>
              <a:rPr lang="en-US" dirty="0"/>
              <a:t>Don’t overcomplicate things -- if you can use CNNs, use them.</a:t>
            </a:r>
          </a:p>
          <a:p>
            <a:r>
              <a:rPr lang="en-US" dirty="0"/>
              <a:t>RNNs are up next but they can be harder to train</a:t>
            </a:r>
          </a:p>
          <a:p>
            <a:r>
              <a:rPr lang="en-US" dirty="0"/>
              <a:t>CNNs are simpler, and often work quite well</a:t>
            </a:r>
          </a:p>
          <a:p>
            <a:endParaRPr lang="en-US" dirty="0"/>
          </a:p>
        </p:txBody>
      </p:sp>
      <p:sp>
        <p:nvSpPr>
          <p:cNvPr id="4" name="Slide Number Placeholder 3">
            <a:extLst>
              <a:ext uri="{FF2B5EF4-FFF2-40B4-BE49-F238E27FC236}">
                <a16:creationId xmlns:a16="http://schemas.microsoft.com/office/drawing/2014/main" id="{808FA362-C376-BD4A-A81E-DDDBA4801FB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0DDB0A-888B-469C-95C7-F248D335DDDC}" type="slidenum">
              <a:rPr kumimoji="0" lang="en-US" sz="2000" b="0" i="0" u="none" strike="noStrike" kern="1200" cap="none" spc="0" normalizeH="0" baseline="0" noProof="0" smtClean="0">
                <a:ln>
                  <a:noFill/>
                </a:ln>
                <a:solidFill>
                  <a:srgbClr val="999999"/>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2000" b="0" i="0" u="none" strike="noStrike" kern="1200" cap="none" spc="0" normalizeH="0" baseline="0" noProof="0">
              <a:ln>
                <a:noFill/>
              </a:ln>
              <a:solidFill>
                <a:srgbClr val="999999"/>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596725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73"/>
        <p:cNvGrpSpPr/>
        <p:nvPr/>
      </p:nvGrpSpPr>
      <p:grpSpPr>
        <a:xfrm>
          <a:off x="0" y="0"/>
          <a:ext cx="0" cy="0"/>
          <a:chOff x="0" y="0"/>
          <a:chExt cx="0" cy="0"/>
        </a:xfrm>
      </p:grpSpPr>
      <p:sp>
        <p:nvSpPr>
          <p:cNvPr id="1574" name="Google Shape;1574;p182"/>
          <p:cNvSpPr txBox="1">
            <a:spLocks noGrp="1"/>
          </p:cNvSpPr>
          <p:nvPr>
            <p:ph type="title"/>
          </p:nvPr>
        </p:nvSpPr>
        <p:spPr/>
        <p:txBody>
          <a:bodyPr spcFirstLastPara="1" vert="horz" wrap="square" lIns="121900" tIns="121900" rIns="121900" bIns="121900" rtlCol="0" anchor="t" anchorCtr="0">
            <a:noAutofit/>
          </a:bodyPr>
          <a:lstStyle/>
          <a:p>
            <a:r>
              <a:rPr lang="en-US" dirty="0"/>
              <a:t>RNNs maintain an internal (hidden) state that is updated each time a new input is encountered</a:t>
            </a:r>
          </a:p>
        </p:txBody>
      </p:sp>
      <p:sp>
        <p:nvSpPr>
          <p:cNvPr id="1585" name="Google Shape;1585;p182"/>
          <p:cNvSpPr txBox="1"/>
          <p:nvPr/>
        </p:nvSpPr>
        <p:spPr>
          <a:xfrm>
            <a:off x="7372694" y="5176963"/>
            <a:ext cx="4727267" cy="898400"/>
          </a:xfrm>
          <a:prstGeom prst="rect">
            <a:avLst/>
          </a:prstGeom>
          <a:noFill/>
          <a:ln>
            <a:noFill/>
          </a:ln>
        </p:spPr>
        <p:txBody>
          <a:bodyPr spcFirstLastPara="1" wrap="square" lIns="121900" tIns="121900" rIns="121900" bIns="121900" anchor="t"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srgbClr val="00B050"/>
                </a:solidFill>
                <a:effectLst/>
                <a:uLnTx/>
                <a:uFillTx/>
                <a:latin typeface="Chalkduster" panose="03050602040202020205" pitchFamily="66" charset="77"/>
                <a:ea typeface="Nothing You Could Do"/>
                <a:cs typeface="Arial" panose="020B0604020202020204" pitchFamily="34" charset="0"/>
                <a:sym typeface="Nothing You Could Do"/>
              </a:rPr>
              <a:t>The hyperparameter </a:t>
            </a:r>
            <a:r>
              <a:rPr kumimoji="0" lang="en-US" sz="2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hidden_size</a:t>
            </a:r>
            <a:r>
              <a:rPr kumimoji="0" lang="en-US" sz="24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a:t>
            </a:r>
            <a:r>
              <a:rPr kumimoji="0" lang="en" sz="2400" b="0" i="0" u="none" strike="noStrike" kern="1200" cap="none" spc="0" normalizeH="0" baseline="0" noProof="0" dirty="0">
                <a:ln>
                  <a:noFill/>
                </a:ln>
                <a:solidFill>
                  <a:srgbClr val="00B050"/>
                </a:solidFill>
                <a:effectLst/>
                <a:uLnTx/>
                <a:uFillTx/>
                <a:latin typeface="Chalkduster" panose="03050602040202020205" pitchFamily="66" charset="77"/>
                <a:ea typeface="Nothing You Could Do"/>
                <a:cs typeface="Arial" panose="020B0604020202020204" pitchFamily="34" charset="0"/>
                <a:sym typeface="Nothing You Could Do"/>
              </a:rPr>
              <a:t>is the number of parameters in the hidden state.</a:t>
            </a:r>
            <a:endParaRPr kumimoji="0" sz="2400" b="0" i="0" u="none" strike="noStrike" kern="1200" cap="none" spc="0" normalizeH="0" baseline="0" noProof="0" dirty="0">
              <a:ln>
                <a:noFill/>
              </a:ln>
              <a:solidFill>
                <a:srgbClr val="00B050"/>
              </a:solidFill>
              <a:effectLst/>
              <a:uLnTx/>
              <a:uFillTx/>
              <a:latin typeface="Chalkduster" panose="03050602040202020205" pitchFamily="66" charset="77"/>
              <a:ea typeface="Nothing You Could Do"/>
              <a:cs typeface="Arial" panose="020B0604020202020204" pitchFamily="34" charset="0"/>
              <a:sym typeface="Nothing You Could Do"/>
            </a:endParaRPr>
          </a:p>
        </p:txBody>
      </p:sp>
      <p:pic>
        <p:nvPicPr>
          <p:cNvPr id="1026" name="Picture 2">
            <a:extLst>
              <a:ext uri="{FF2B5EF4-FFF2-40B4-BE49-F238E27FC236}">
                <a16:creationId xmlns:a16="http://schemas.microsoft.com/office/drawing/2014/main" id="{E748FB77-7814-7C4C-870D-979D9D4CC6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064" y="1325563"/>
            <a:ext cx="4978400" cy="4749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ACAF153-DAA1-6143-B3FC-F14A3D184205}"/>
              </a:ext>
            </a:extLst>
          </p:cNvPr>
          <p:cNvSpPr txBox="1"/>
          <p:nvPr/>
        </p:nvSpPr>
        <p:spPr>
          <a:xfrm>
            <a:off x="5864352" y="1404603"/>
            <a:ext cx="6327648" cy="40934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i2h</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 </a:t>
            </a: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nn.Linear</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a:t>
            </a: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input_size</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 </a:t>
            </a: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hidden_size</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a:t>
            </a: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hidden_size</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i2o</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 </a:t>
            </a: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nn.Linear</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a:t>
            </a: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input_size</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 </a:t>
            </a: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hidden_size</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a:t>
            </a: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output_size</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softmax</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 </a:t>
            </a: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nn.LogSoftmax</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(dim = 1)</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b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def forward(self, input, hidden):</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combined = </a:t>
            </a: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torch.cat</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((input, hidden), 1)</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hidden</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 </a:t>
            </a:r>
            <a:r>
              <a:rPr kumimoji="0" lang="en-US" sz="2000" b="1"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i2h</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(combined)</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output = </a:t>
            </a:r>
            <a:r>
              <a:rPr kumimoji="0" lang="en-US" sz="2000" b="1"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i2o</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(combined)</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output</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 </a:t>
            </a:r>
            <a:r>
              <a:rPr kumimoji="0" lang="en-US" sz="2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softmax</a:t>
            </a: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(output)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return output, hidden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p:txBody>
      </p:sp>
    </p:spTree>
    <p:extLst>
      <p:ext uri="{BB962C8B-B14F-4D97-AF65-F5344CB8AC3E}">
        <p14:creationId xmlns:p14="http://schemas.microsoft.com/office/powerpoint/2010/main" val="3631613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8776D-A368-C341-BCF3-B7F56845B321}"/>
              </a:ext>
            </a:extLst>
          </p:cNvPr>
          <p:cNvSpPr>
            <a:spLocks noGrp="1"/>
          </p:cNvSpPr>
          <p:nvPr>
            <p:ph type="title"/>
          </p:nvPr>
        </p:nvSpPr>
        <p:spPr/>
        <p:txBody>
          <a:bodyPr/>
          <a:lstStyle/>
          <a:p>
            <a:r>
              <a:rPr lang="en-US" dirty="0"/>
              <a:t>Training an RNN cell is like unrolling it across time steps</a:t>
            </a:r>
          </a:p>
        </p:txBody>
      </p:sp>
      <p:sp>
        <p:nvSpPr>
          <p:cNvPr id="4" name="Slide Number Placeholder 3">
            <a:extLst>
              <a:ext uri="{FF2B5EF4-FFF2-40B4-BE49-F238E27FC236}">
                <a16:creationId xmlns:a16="http://schemas.microsoft.com/office/drawing/2014/main" id="{EC6AFDA7-124D-2846-BC88-37081178FE3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0DDB0A-888B-469C-95C7-F248D335DDDC}" type="slidenum">
              <a:rPr kumimoji="0" lang="en-US" sz="2000" b="0" i="0" u="none" strike="noStrike" kern="1200" cap="none" spc="0" normalizeH="0" baseline="0" noProof="0" smtClean="0">
                <a:ln>
                  <a:noFill/>
                </a:ln>
                <a:solidFill>
                  <a:srgbClr val="999999"/>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2000" b="0" i="0" u="none" strike="noStrike" kern="1200" cap="none" spc="0" normalizeH="0" baseline="0" noProof="0">
              <a:ln>
                <a:noFill/>
              </a:ln>
              <a:solidFill>
                <a:srgbClr val="999999"/>
              </a:solidFill>
              <a:effectLst/>
              <a:uLnTx/>
              <a:uFillTx/>
              <a:latin typeface="Arial" panose="020B0604020202020204" pitchFamily="34" charset="0"/>
              <a:ea typeface="+mn-ea"/>
              <a:cs typeface="Arial" panose="020B0604020202020204" pitchFamily="34" charset="0"/>
            </a:endParaRPr>
          </a:p>
        </p:txBody>
      </p:sp>
      <p:cxnSp>
        <p:nvCxnSpPr>
          <p:cNvPr id="5" name="Google Shape;1911;p185">
            <a:extLst>
              <a:ext uri="{FF2B5EF4-FFF2-40B4-BE49-F238E27FC236}">
                <a16:creationId xmlns:a16="http://schemas.microsoft.com/office/drawing/2014/main" id="{96251F47-D4A8-C848-B1C1-1020350A543F}"/>
              </a:ext>
            </a:extLst>
          </p:cNvPr>
          <p:cNvCxnSpPr/>
          <p:nvPr/>
        </p:nvCxnSpPr>
        <p:spPr>
          <a:xfrm>
            <a:off x="1073215" y="3376820"/>
            <a:ext cx="458000" cy="0"/>
          </a:xfrm>
          <a:prstGeom prst="straightConnector1">
            <a:avLst/>
          </a:prstGeom>
          <a:noFill/>
          <a:ln w="28575" cap="flat" cmpd="sng">
            <a:solidFill>
              <a:srgbClr val="666666"/>
            </a:solidFill>
            <a:prstDash val="solid"/>
            <a:round/>
            <a:headEnd type="none" w="med" len="med"/>
            <a:tailEnd type="stealth" w="med" len="med"/>
          </a:ln>
        </p:spPr>
      </p:cxnSp>
      <p:sp>
        <p:nvSpPr>
          <p:cNvPr id="6" name="Google Shape;1912;p185">
            <a:extLst>
              <a:ext uri="{FF2B5EF4-FFF2-40B4-BE49-F238E27FC236}">
                <a16:creationId xmlns:a16="http://schemas.microsoft.com/office/drawing/2014/main" id="{32D49C11-03A4-3747-B42B-40BEBDCEE2F5}"/>
              </a:ext>
            </a:extLst>
          </p:cNvPr>
          <p:cNvSpPr txBox="1"/>
          <p:nvPr/>
        </p:nvSpPr>
        <p:spPr>
          <a:xfrm>
            <a:off x="613803" y="2688900"/>
            <a:ext cx="695200" cy="65760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prstClr val="black"/>
              </a:buClr>
              <a:buSzPts val="1100"/>
              <a:buFontTx/>
              <a:buNone/>
              <a:tabLst/>
              <a:defRPr/>
            </a:pPr>
            <a:r>
              <a:rPr kumimoji="0" lang="en" sz="2133" b="0" i="0" u="none" strike="noStrike" kern="1200" cap="none" spc="0" normalizeH="0" baseline="0" noProof="0">
                <a:ln>
                  <a:noFill/>
                </a:ln>
                <a:solidFill>
                  <a:prstClr val="black"/>
                </a:solidFill>
                <a:effectLst/>
                <a:uLnTx/>
                <a:uFillTx/>
                <a:latin typeface="Open Sans"/>
                <a:ea typeface="Open Sans"/>
                <a:cs typeface="Open Sans"/>
                <a:sym typeface="Open Sans"/>
              </a:rPr>
              <a:t>H</a:t>
            </a:r>
            <a:r>
              <a:rPr kumimoji="0" lang="en" sz="2133" b="0" i="0" u="none" strike="noStrike" kern="1200" cap="none" spc="0" normalizeH="0" baseline="-25000" noProof="0">
                <a:ln>
                  <a:noFill/>
                </a:ln>
                <a:solidFill>
                  <a:prstClr val="black"/>
                </a:solidFill>
                <a:effectLst/>
                <a:uLnTx/>
                <a:uFillTx/>
                <a:latin typeface="Open Sans"/>
                <a:ea typeface="Open Sans"/>
                <a:cs typeface="Open Sans"/>
                <a:sym typeface="Open Sans"/>
              </a:rPr>
              <a:t>-1</a:t>
            </a:r>
            <a:endParaRPr kumimoji="0" sz="2400" b="0" i="0" u="none" strike="noStrike" kern="1200" cap="none" spc="0" normalizeH="0" baseline="-25000" noProof="0">
              <a:ln>
                <a:noFill/>
              </a:ln>
              <a:solidFill>
                <a:prstClr val="black"/>
              </a:solidFill>
              <a:effectLst/>
              <a:uLnTx/>
              <a:uFillTx/>
              <a:latin typeface="Calibri" panose="020F0502020204030204"/>
              <a:ea typeface="+mn-ea"/>
              <a:cs typeface="+mn-cs"/>
            </a:endParaRPr>
          </a:p>
        </p:txBody>
      </p:sp>
      <p:grpSp>
        <p:nvGrpSpPr>
          <p:cNvPr id="7" name="Google Shape;1913;p185">
            <a:extLst>
              <a:ext uri="{FF2B5EF4-FFF2-40B4-BE49-F238E27FC236}">
                <a16:creationId xmlns:a16="http://schemas.microsoft.com/office/drawing/2014/main" id="{F4B105AF-B639-C145-8FFE-A52AF160DCE3}"/>
              </a:ext>
            </a:extLst>
          </p:cNvPr>
          <p:cNvGrpSpPr/>
          <p:nvPr/>
        </p:nvGrpSpPr>
        <p:grpSpPr>
          <a:xfrm>
            <a:off x="1513287" y="1556579"/>
            <a:ext cx="1699751" cy="3738341"/>
            <a:chOff x="885395" y="1319834"/>
            <a:chExt cx="1274813" cy="2803756"/>
          </a:xfrm>
        </p:grpSpPr>
        <p:cxnSp>
          <p:nvCxnSpPr>
            <p:cNvPr id="8" name="Google Shape;1914;p185">
              <a:extLst>
                <a:ext uri="{FF2B5EF4-FFF2-40B4-BE49-F238E27FC236}">
                  <a16:creationId xmlns:a16="http://schemas.microsoft.com/office/drawing/2014/main" id="{487E79B6-4BF5-9446-B48E-D99522E8EB27}"/>
                </a:ext>
              </a:extLst>
            </p:cNvPr>
            <p:cNvCxnSpPr>
              <a:stCxn id="9" idx="3"/>
            </p:cNvCxnSpPr>
            <p:nvPr/>
          </p:nvCxnSpPr>
          <p:spPr>
            <a:xfrm>
              <a:off x="1761095" y="2694140"/>
              <a:ext cx="343500" cy="0"/>
            </a:xfrm>
            <a:prstGeom prst="straightConnector1">
              <a:avLst/>
            </a:prstGeom>
            <a:noFill/>
            <a:ln w="28575" cap="flat" cmpd="sng">
              <a:solidFill>
                <a:srgbClr val="666666"/>
              </a:solidFill>
              <a:prstDash val="solid"/>
              <a:round/>
              <a:headEnd type="none" w="med" len="med"/>
              <a:tailEnd type="stealth" w="med" len="med"/>
            </a:ln>
          </p:spPr>
        </p:cxnSp>
        <p:sp>
          <p:nvSpPr>
            <p:cNvPr id="9" name="Google Shape;1915;p185">
              <a:extLst>
                <a:ext uri="{FF2B5EF4-FFF2-40B4-BE49-F238E27FC236}">
                  <a16:creationId xmlns:a16="http://schemas.microsoft.com/office/drawing/2014/main" id="{4787415E-9638-504D-999A-74982DAF0E20}"/>
                </a:ext>
              </a:extLst>
            </p:cNvPr>
            <p:cNvSpPr/>
            <p:nvPr/>
          </p:nvSpPr>
          <p:spPr>
            <a:xfrm>
              <a:off x="885395" y="2458190"/>
              <a:ext cx="875700" cy="471900"/>
            </a:xfrm>
            <a:prstGeom prst="rect">
              <a:avLst/>
            </a:prstGeom>
            <a:solidFill>
              <a:srgbClr val="B6D7A8"/>
            </a:solidFill>
            <a:ln w="9525"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600" b="0" i="1" u="none" strike="noStrike" kern="1200" cap="none" spc="0" normalizeH="0" baseline="0" noProof="0">
                  <a:ln>
                    <a:noFill/>
                  </a:ln>
                  <a:solidFill>
                    <a:prstClr val="black"/>
                  </a:solidFill>
                  <a:effectLst/>
                  <a:uLnTx/>
                  <a:uFillTx/>
                  <a:latin typeface="Open Sans"/>
                  <a:ea typeface="Open Sans"/>
                  <a:cs typeface="Open Sans"/>
                  <a:sym typeface="Open Sans"/>
                </a:rPr>
                <a:t>cell</a:t>
              </a: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Google Shape;1917;p185">
              <a:extLst>
                <a:ext uri="{FF2B5EF4-FFF2-40B4-BE49-F238E27FC236}">
                  <a16:creationId xmlns:a16="http://schemas.microsoft.com/office/drawing/2014/main" id="{0EE92418-6A92-0C43-B573-412A2C1D659D}"/>
                </a:ext>
              </a:extLst>
            </p:cNvPr>
            <p:cNvSpPr/>
            <p:nvPr/>
          </p:nvSpPr>
          <p:spPr>
            <a:xfrm>
              <a:off x="1063745" y="3604590"/>
              <a:ext cx="519000" cy="519000"/>
            </a:xfrm>
            <a:prstGeom prst="ellipse">
              <a:avLst/>
            </a:prstGeom>
            <a:solidFill>
              <a:srgbClr val="F9CB9C"/>
            </a:solidFill>
            <a:ln w="9525"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25000" noProof="0">
                <a:ln>
                  <a:noFill/>
                </a:ln>
                <a:solidFill>
                  <a:prstClr val="black"/>
                </a:solidFill>
                <a:effectLst/>
                <a:uLnTx/>
                <a:uFillTx/>
                <a:latin typeface="Open Sans"/>
                <a:ea typeface="Open Sans"/>
                <a:cs typeface="Open Sans"/>
                <a:sym typeface="Open Sans"/>
              </a:endParaRPr>
            </a:p>
          </p:txBody>
        </p:sp>
        <p:cxnSp>
          <p:nvCxnSpPr>
            <p:cNvPr id="11" name="Google Shape;1918;p185">
              <a:extLst>
                <a:ext uri="{FF2B5EF4-FFF2-40B4-BE49-F238E27FC236}">
                  <a16:creationId xmlns:a16="http://schemas.microsoft.com/office/drawing/2014/main" id="{21BB3864-3B6D-F44B-8492-EE7E89918BA3}"/>
                </a:ext>
              </a:extLst>
            </p:cNvPr>
            <p:cNvCxnSpPr>
              <a:stCxn id="10" idx="0"/>
              <a:endCxn id="9" idx="2"/>
            </p:cNvCxnSpPr>
            <p:nvPr/>
          </p:nvCxnSpPr>
          <p:spPr>
            <a:xfrm rot="10800000">
              <a:off x="1323245" y="2930190"/>
              <a:ext cx="0" cy="674400"/>
            </a:xfrm>
            <a:prstGeom prst="straightConnector1">
              <a:avLst/>
            </a:prstGeom>
            <a:noFill/>
            <a:ln w="28575" cap="flat" cmpd="sng">
              <a:solidFill>
                <a:srgbClr val="666666"/>
              </a:solidFill>
              <a:prstDash val="solid"/>
              <a:round/>
              <a:headEnd type="stealth" w="med" len="med"/>
              <a:tailEnd type="none" w="med" len="med"/>
            </a:ln>
          </p:spPr>
        </p:cxnSp>
        <p:sp>
          <p:nvSpPr>
            <p:cNvPr id="12" name="Google Shape;1919;p185">
              <a:extLst>
                <a:ext uri="{FF2B5EF4-FFF2-40B4-BE49-F238E27FC236}">
                  <a16:creationId xmlns:a16="http://schemas.microsoft.com/office/drawing/2014/main" id="{B4CB932C-9812-CF46-97A8-82A9F2C7E62A}"/>
                </a:ext>
              </a:extLst>
            </p:cNvPr>
            <p:cNvSpPr/>
            <p:nvPr/>
          </p:nvSpPr>
          <p:spPr>
            <a:xfrm>
              <a:off x="1237520" y="2006930"/>
              <a:ext cx="176100" cy="92700"/>
            </a:xfrm>
            <a:prstGeom prst="rect">
              <a:avLst/>
            </a:pr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3" name="Google Shape;1920;p185">
              <a:extLst>
                <a:ext uri="{FF2B5EF4-FFF2-40B4-BE49-F238E27FC236}">
                  <a16:creationId xmlns:a16="http://schemas.microsoft.com/office/drawing/2014/main" id="{DFAF64F9-2199-984F-982B-89EDE5882611}"/>
                </a:ext>
              </a:extLst>
            </p:cNvPr>
            <p:cNvCxnSpPr>
              <a:stCxn id="9" idx="0"/>
            </p:cNvCxnSpPr>
            <p:nvPr/>
          </p:nvCxnSpPr>
          <p:spPr>
            <a:xfrm rot="10800000">
              <a:off x="1323245" y="1765490"/>
              <a:ext cx="0" cy="692700"/>
            </a:xfrm>
            <a:prstGeom prst="straightConnector1">
              <a:avLst/>
            </a:prstGeom>
            <a:noFill/>
            <a:ln w="28575" cap="flat" cmpd="sng">
              <a:solidFill>
                <a:srgbClr val="666666"/>
              </a:solidFill>
              <a:prstDash val="solid"/>
              <a:round/>
              <a:headEnd type="stealth" w="med" len="med"/>
              <a:tailEnd type="none" w="med" len="med"/>
            </a:ln>
          </p:spPr>
        </p:cxnSp>
        <p:sp>
          <p:nvSpPr>
            <p:cNvPr id="14" name="Google Shape;1922;p185">
              <a:extLst>
                <a:ext uri="{FF2B5EF4-FFF2-40B4-BE49-F238E27FC236}">
                  <a16:creationId xmlns:a16="http://schemas.microsoft.com/office/drawing/2014/main" id="{14927C44-29C8-5747-9BB3-207AB4D8BC74}"/>
                </a:ext>
              </a:extLst>
            </p:cNvPr>
            <p:cNvSpPr txBox="1"/>
            <p:nvPr/>
          </p:nvSpPr>
          <p:spPr>
            <a:xfrm>
              <a:off x="1719508" y="2171091"/>
              <a:ext cx="440700" cy="49320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133" b="0" i="0" u="none" strike="noStrike" kern="1200" cap="none" spc="0" normalizeH="0" baseline="0" noProof="0">
                  <a:ln>
                    <a:noFill/>
                  </a:ln>
                  <a:solidFill>
                    <a:prstClr val="black"/>
                  </a:solidFill>
                  <a:effectLst/>
                  <a:uLnTx/>
                  <a:uFillTx/>
                  <a:latin typeface="Open Sans"/>
                  <a:ea typeface="Open Sans"/>
                  <a:cs typeface="Open Sans"/>
                  <a:sym typeface="Open Sans"/>
                </a:rPr>
                <a:t>H</a:t>
              </a:r>
              <a:r>
                <a:rPr kumimoji="0" lang="en" sz="2133" b="0" i="0" u="none" strike="noStrike" kern="1200" cap="none" spc="0" normalizeH="0" baseline="-25000" noProof="0">
                  <a:ln>
                    <a:noFill/>
                  </a:ln>
                  <a:solidFill>
                    <a:prstClr val="black"/>
                  </a:solidFill>
                  <a:effectLst/>
                  <a:uLnTx/>
                  <a:uFillTx/>
                  <a:latin typeface="Open Sans"/>
                  <a:ea typeface="Open Sans"/>
                  <a:cs typeface="Open Sans"/>
                  <a:sym typeface="Open Sans"/>
                </a:rPr>
                <a:t>0</a:t>
              </a:r>
              <a:endParaRPr kumimoji="0" sz="2400" b="0" i="0" u="none" strike="noStrike" kern="1200" cap="none" spc="0" normalizeH="0" baseline="-25000" noProof="0">
                <a:ln>
                  <a:noFill/>
                </a:ln>
                <a:solidFill>
                  <a:prstClr val="black"/>
                </a:solidFill>
                <a:effectLst/>
                <a:uLnTx/>
                <a:uFillTx/>
                <a:latin typeface="Calibri" panose="020F0502020204030204"/>
                <a:ea typeface="+mn-ea"/>
                <a:cs typeface="+mn-cs"/>
              </a:endParaRPr>
            </a:p>
          </p:txBody>
        </p:sp>
        <p:sp>
          <p:nvSpPr>
            <p:cNvPr id="15" name="Google Shape;1923;p185">
              <a:extLst>
                <a:ext uri="{FF2B5EF4-FFF2-40B4-BE49-F238E27FC236}">
                  <a16:creationId xmlns:a16="http://schemas.microsoft.com/office/drawing/2014/main" id="{CBE50C83-33A0-7245-8825-D844627A863C}"/>
                </a:ext>
              </a:extLst>
            </p:cNvPr>
            <p:cNvSpPr txBox="1"/>
            <p:nvPr/>
          </p:nvSpPr>
          <p:spPr>
            <a:xfrm>
              <a:off x="948625" y="3589125"/>
              <a:ext cx="771000" cy="4989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black"/>
                  </a:solidFill>
                  <a:effectLst/>
                  <a:uLnTx/>
                  <a:uFillTx/>
                  <a:latin typeface="Open Sans"/>
                  <a:ea typeface="Open Sans"/>
                  <a:cs typeface="Open Sans"/>
                  <a:sym typeface="Open Sans"/>
                </a:rPr>
                <a:t>Y</a:t>
              </a:r>
              <a:r>
                <a:rPr kumimoji="0" lang="en" sz="2400" b="0" i="0" u="none" strike="noStrike" kern="1200" cap="none" spc="0" normalizeH="0" baseline="-25000" noProof="0">
                  <a:ln>
                    <a:noFill/>
                  </a:ln>
                  <a:solidFill>
                    <a:prstClr val="black"/>
                  </a:solidFill>
                  <a:effectLst/>
                  <a:uLnTx/>
                  <a:uFillTx/>
                  <a:latin typeface="Open Sans"/>
                  <a:ea typeface="Open Sans"/>
                  <a:cs typeface="Open Sans"/>
                  <a:sym typeface="Open Sans"/>
                </a:rPr>
                <a:t>0</a:t>
              </a:r>
              <a:endParaRPr kumimoji="0" sz="2400" b="0" i="0" u="none" strike="noStrike" kern="1200" cap="none" spc="0" normalizeH="0" baseline="-25000" noProof="0">
                <a:ln>
                  <a:noFill/>
                </a:ln>
                <a:solidFill>
                  <a:prstClr val="black"/>
                </a:solidFill>
                <a:effectLst/>
                <a:uLnTx/>
                <a:uFillTx/>
                <a:latin typeface="Open Sans"/>
                <a:ea typeface="Open Sans"/>
                <a:cs typeface="Open Sans"/>
                <a:sym typeface="Open Sans"/>
              </a:endParaRPr>
            </a:p>
          </p:txBody>
        </p:sp>
        <p:sp>
          <p:nvSpPr>
            <p:cNvPr id="16" name="Google Shape;1924;p185">
              <a:extLst>
                <a:ext uri="{FF2B5EF4-FFF2-40B4-BE49-F238E27FC236}">
                  <a16:creationId xmlns:a16="http://schemas.microsoft.com/office/drawing/2014/main" id="{EDE13F26-6FD8-2744-B51C-452A66D7C912}"/>
                </a:ext>
              </a:extLst>
            </p:cNvPr>
            <p:cNvSpPr txBox="1"/>
            <p:nvPr/>
          </p:nvSpPr>
          <p:spPr>
            <a:xfrm>
              <a:off x="948625" y="1319834"/>
              <a:ext cx="771000" cy="4989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black"/>
                  </a:solidFill>
                  <a:effectLst/>
                  <a:uLnTx/>
                  <a:uFillTx/>
                  <a:latin typeface="Open Sans"/>
                  <a:ea typeface="Open Sans"/>
                  <a:cs typeface="Open Sans"/>
                  <a:sym typeface="Open Sans"/>
                </a:rPr>
                <a:t>X</a:t>
              </a:r>
              <a:r>
                <a:rPr kumimoji="0" lang="en" sz="2400" b="0" i="0" u="none" strike="noStrike" kern="1200" cap="none" spc="0" normalizeH="0" baseline="-25000" noProof="0">
                  <a:ln>
                    <a:noFill/>
                  </a:ln>
                  <a:solidFill>
                    <a:prstClr val="black"/>
                  </a:solidFill>
                  <a:effectLst/>
                  <a:uLnTx/>
                  <a:uFillTx/>
                  <a:latin typeface="Open Sans"/>
                  <a:ea typeface="Open Sans"/>
                  <a:cs typeface="Open Sans"/>
                  <a:sym typeface="Open Sans"/>
                </a:rPr>
                <a:t>0</a:t>
              </a:r>
              <a:endParaRPr kumimoji="0" sz="2400" b="0" i="0" u="none" strike="noStrike" kern="1200" cap="none" spc="0" normalizeH="0" baseline="-25000" noProof="0">
                <a:ln>
                  <a:noFill/>
                </a:ln>
                <a:solidFill>
                  <a:prstClr val="black"/>
                </a:solidFill>
                <a:effectLst/>
                <a:uLnTx/>
                <a:uFillTx/>
                <a:latin typeface="Open Sans"/>
                <a:ea typeface="Open Sans"/>
                <a:cs typeface="Open Sans"/>
                <a:sym typeface="Open Sans"/>
              </a:endParaRPr>
            </a:p>
          </p:txBody>
        </p:sp>
      </p:grpSp>
      <p:grpSp>
        <p:nvGrpSpPr>
          <p:cNvPr id="17" name="Google Shape;1925;p185">
            <a:extLst>
              <a:ext uri="{FF2B5EF4-FFF2-40B4-BE49-F238E27FC236}">
                <a16:creationId xmlns:a16="http://schemas.microsoft.com/office/drawing/2014/main" id="{A0B01563-A932-4F42-84D6-484DAB83DB6E}"/>
              </a:ext>
            </a:extLst>
          </p:cNvPr>
          <p:cNvGrpSpPr/>
          <p:nvPr/>
        </p:nvGrpSpPr>
        <p:grpSpPr>
          <a:xfrm>
            <a:off x="3138887" y="1556579"/>
            <a:ext cx="1699751" cy="3738341"/>
            <a:chOff x="885395" y="1319834"/>
            <a:chExt cx="1274813" cy="2803756"/>
          </a:xfrm>
        </p:grpSpPr>
        <p:cxnSp>
          <p:nvCxnSpPr>
            <p:cNvPr id="18" name="Google Shape;1926;p185">
              <a:extLst>
                <a:ext uri="{FF2B5EF4-FFF2-40B4-BE49-F238E27FC236}">
                  <a16:creationId xmlns:a16="http://schemas.microsoft.com/office/drawing/2014/main" id="{CF0954FF-6F7E-624A-A15C-98F0338C9C51}"/>
                </a:ext>
              </a:extLst>
            </p:cNvPr>
            <p:cNvCxnSpPr>
              <a:stCxn id="19" idx="3"/>
            </p:cNvCxnSpPr>
            <p:nvPr/>
          </p:nvCxnSpPr>
          <p:spPr>
            <a:xfrm>
              <a:off x="1761095" y="2694140"/>
              <a:ext cx="343500" cy="0"/>
            </a:xfrm>
            <a:prstGeom prst="straightConnector1">
              <a:avLst/>
            </a:prstGeom>
            <a:noFill/>
            <a:ln w="28575" cap="flat" cmpd="sng">
              <a:solidFill>
                <a:srgbClr val="666666"/>
              </a:solidFill>
              <a:prstDash val="solid"/>
              <a:round/>
              <a:headEnd type="none" w="med" len="med"/>
              <a:tailEnd type="stealth" w="med" len="med"/>
            </a:ln>
          </p:spPr>
        </p:cxnSp>
        <p:sp>
          <p:nvSpPr>
            <p:cNvPr id="19" name="Google Shape;1927;p185">
              <a:extLst>
                <a:ext uri="{FF2B5EF4-FFF2-40B4-BE49-F238E27FC236}">
                  <a16:creationId xmlns:a16="http://schemas.microsoft.com/office/drawing/2014/main" id="{E2453E9B-BE43-E843-BAFC-FA6EEFF57930}"/>
                </a:ext>
              </a:extLst>
            </p:cNvPr>
            <p:cNvSpPr/>
            <p:nvPr/>
          </p:nvSpPr>
          <p:spPr>
            <a:xfrm>
              <a:off x="885395" y="2458190"/>
              <a:ext cx="875700" cy="471900"/>
            </a:xfrm>
            <a:prstGeom prst="rect">
              <a:avLst/>
            </a:prstGeom>
            <a:solidFill>
              <a:srgbClr val="B6D7A8"/>
            </a:solidFill>
            <a:ln w="9525"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600" b="0" i="1" u="none" strike="noStrike" kern="1200" cap="none" spc="0" normalizeH="0" baseline="0" noProof="0">
                  <a:ln>
                    <a:noFill/>
                  </a:ln>
                  <a:solidFill>
                    <a:prstClr val="black"/>
                  </a:solidFill>
                  <a:effectLst/>
                  <a:uLnTx/>
                  <a:uFillTx/>
                  <a:latin typeface="Open Sans"/>
                  <a:ea typeface="Open Sans"/>
                  <a:cs typeface="Open Sans"/>
                  <a:sym typeface="Open Sans"/>
                </a:rPr>
                <a:t>cell</a:t>
              </a: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Google Shape;1928;p185">
              <a:extLst>
                <a:ext uri="{FF2B5EF4-FFF2-40B4-BE49-F238E27FC236}">
                  <a16:creationId xmlns:a16="http://schemas.microsoft.com/office/drawing/2014/main" id="{F01C8FFC-1D75-F943-9196-E2CAA0E16066}"/>
                </a:ext>
              </a:extLst>
            </p:cNvPr>
            <p:cNvSpPr/>
            <p:nvPr/>
          </p:nvSpPr>
          <p:spPr>
            <a:xfrm>
              <a:off x="1063745" y="3604590"/>
              <a:ext cx="519000" cy="519000"/>
            </a:xfrm>
            <a:prstGeom prst="ellipse">
              <a:avLst/>
            </a:prstGeom>
            <a:solidFill>
              <a:srgbClr val="F9CB9C"/>
            </a:solidFill>
            <a:ln w="9525"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25000" noProof="0">
                <a:ln>
                  <a:noFill/>
                </a:ln>
                <a:solidFill>
                  <a:prstClr val="black"/>
                </a:solidFill>
                <a:effectLst/>
                <a:uLnTx/>
                <a:uFillTx/>
                <a:latin typeface="Open Sans"/>
                <a:ea typeface="Open Sans"/>
                <a:cs typeface="Open Sans"/>
                <a:sym typeface="Open Sans"/>
              </a:endParaRPr>
            </a:p>
          </p:txBody>
        </p:sp>
        <p:cxnSp>
          <p:nvCxnSpPr>
            <p:cNvPr id="21" name="Google Shape;1929;p185">
              <a:extLst>
                <a:ext uri="{FF2B5EF4-FFF2-40B4-BE49-F238E27FC236}">
                  <a16:creationId xmlns:a16="http://schemas.microsoft.com/office/drawing/2014/main" id="{84E9854A-0FF0-4F40-99BA-DA05173FACCA}"/>
                </a:ext>
              </a:extLst>
            </p:cNvPr>
            <p:cNvCxnSpPr>
              <a:stCxn id="20" idx="0"/>
              <a:endCxn id="19" idx="2"/>
            </p:cNvCxnSpPr>
            <p:nvPr/>
          </p:nvCxnSpPr>
          <p:spPr>
            <a:xfrm rot="10800000">
              <a:off x="1323245" y="2930190"/>
              <a:ext cx="0" cy="674400"/>
            </a:xfrm>
            <a:prstGeom prst="straightConnector1">
              <a:avLst/>
            </a:prstGeom>
            <a:noFill/>
            <a:ln w="28575" cap="flat" cmpd="sng">
              <a:solidFill>
                <a:srgbClr val="666666"/>
              </a:solidFill>
              <a:prstDash val="solid"/>
              <a:round/>
              <a:headEnd type="stealth" w="med" len="med"/>
              <a:tailEnd type="none" w="med" len="med"/>
            </a:ln>
          </p:spPr>
        </p:cxnSp>
        <p:sp>
          <p:nvSpPr>
            <p:cNvPr id="22" name="Google Shape;1930;p185">
              <a:extLst>
                <a:ext uri="{FF2B5EF4-FFF2-40B4-BE49-F238E27FC236}">
                  <a16:creationId xmlns:a16="http://schemas.microsoft.com/office/drawing/2014/main" id="{FFBCB0F5-4337-FE44-AABE-328B4007517A}"/>
                </a:ext>
              </a:extLst>
            </p:cNvPr>
            <p:cNvSpPr/>
            <p:nvPr/>
          </p:nvSpPr>
          <p:spPr>
            <a:xfrm>
              <a:off x="1237520" y="2006930"/>
              <a:ext cx="176100" cy="92700"/>
            </a:xfrm>
            <a:prstGeom prst="rect">
              <a:avLst/>
            </a:pr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3" name="Google Shape;1931;p185">
              <a:extLst>
                <a:ext uri="{FF2B5EF4-FFF2-40B4-BE49-F238E27FC236}">
                  <a16:creationId xmlns:a16="http://schemas.microsoft.com/office/drawing/2014/main" id="{F2D2B00F-B50B-5D4D-AC18-EE6D64F0E006}"/>
                </a:ext>
              </a:extLst>
            </p:cNvPr>
            <p:cNvCxnSpPr>
              <a:stCxn id="19" idx="0"/>
            </p:cNvCxnSpPr>
            <p:nvPr/>
          </p:nvCxnSpPr>
          <p:spPr>
            <a:xfrm rot="10800000">
              <a:off x="1323245" y="1765490"/>
              <a:ext cx="0" cy="692700"/>
            </a:xfrm>
            <a:prstGeom prst="straightConnector1">
              <a:avLst/>
            </a:prstGeom>
            <a:noFill/>
            <a:ln w="28575" cap="flat" cmpd="sng">
              <a:solidFill>
                <a:srgbClr val="666666"/>
              </a:solidFill>
              <a:prstDash val="solid"/>
              <a:round/>
              <a:headEnd type="stealth" w="med" len="med"/>
              <a:tailEnd type="none" w="med" len="med"/>
            </a:ln>
          </p:spPr>
        </p:cxnSp>
        <p:sp>
          <p:nvSpPr>
            <p:cNvPr id="24" name="Google Shape;1932;p185">
              <a:extLst>
                <a:ext uri="{FF2B5EF4-FFF2-40B4-BE49-F238E27FC236}">
                  <a16:creationId xmlns:a16="http://schemas.microsoft.com/office/drawing/2014/main" id="{549879F7-43E0-BA4C-A128-5D56B7EEBF2F}"/>
                </a:ext>
              </a:extLst>
            </p:cNvPr>
            <p:cNvSpPr txBox="1"/>
            <p:nvPr/>
          </p:nvSpPr>
          <p:spPr>
            <a:xfrm>
              <a:off x="1719508" y="2171091"/>
              <a:ext cx="440700" cy="49320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133" b="0" i="0" u="none" strike="noStrike" kern="1200" cap="none" spc="0" normalizeH="0" baseline="0" noProof="0">
                  <a:ln>
                    <a:noFill/>
                  </a:ln>
                  <a:solidFill>
                    <a:prstClr val="black"/>
                  </a:solidFill>
                  <a:effectLst/>
                  <a:uLnTx/>
                  <a:uFillTx/>
                  <a:latin typeface="Open Sans"/>
                  <a:ea typeface="Open Sans"/>
                  <a:cs typeface="Open Sans"/>
                  <a:sym typeface="Open Sans"/>
                </a:rPr>
                <a:t>H</a:t>
              </a:r>
              <a:r>
                <a:rPr kumimoji="0" lang="en" sz="2133" b="0" i="0" u="none" strike="noStrike" kern="1200" cap="none" spc="0" normalizeH="0" baseline="-25000" noProof="0">
                  <a:ln>
                    <a:noFill/>
                  </a:ln>
                  <a:solidFill>
                    <a:prstClr val="black"/>
                  </a:solidFill>
                  <a:effectLst/>
                  <a:uLnTx/>
                  <a:uFillTx/>
                  <a:latin typeface="Open Sans"/>
                  <a:ea typeface="Open Sans"/>
                  <a:cs typeface="Open Sans"/>
                  <a:sym typeface="Open Sans"/>
                </a:rPr>
                <a:t>1</a:t>
              </a:r>
              <a:endParaRPr kumimoji="0" sz="2400" b="0" i="0" u="none" strike="noStrike" kern="1200" cap="none" spc="0" normalizeH="0" baseline="-25000" noProof="0">
                <a:ln>
                  <a:noFill/>
                </a:ln>
                <a:solidFill>
                  <a:prstClr val="black"/>
                </a:solidFill>
                <a:effectLst/>
                <a:uLnTx/>
                <a:uFillTx/>
                <a:latin typeface="Calibri" panose="020F0502020204030204"/>
                <a:ea typeface="+mn-ea"/>
                <a:cs typeface="+mn-cs"/>
              </a:endParaRPr>
            </a:p>
          </p:txBody>
        </p:sp>
        <p:sp>
          <p:nvSpPr>
            <p:cNvPr id="25" name="Google Shape;1933;p185">
              <a:extLst>
                <a:ext uri="{FF2B5EF4-FFF2-40B4-BE49-F238E27FC236}">
                  <a16:creationId xmlns:a16="http://schemas.microsoft.com/office/drawing/2014/main" id="{984E901E-C165-8A4E-9A7F-E30D9AEE1CBA}"/>
                </a:ext>
              </a:extLst>
            </p:cNvPr>
            <p:cNvSpPr txBox="1"/>
            <p:nvPr/>
          </p:nvSpPr>
          <p:spPr>
            <a:xfrm>
              <a:off x="948625" y="3589125"/>
              <a:ext cx="771000" cy="4989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black"/>
                  </a:solidFill>
                  <a:effectLst/>
                  <a:uLnTx/>
                  <a:uFillTx/>
                  <a:latin typeface="Open Sans"/>
                  <a:ea typeface="Open Sans"/>
                  <a:cs typeface="Open Sans"/>
                  <a:sym typeface="Open Sans"/>
                </a:rPr>
                <a:t>Y</a:t>
              </a:r>
              <a:r>
                <a:rPr kumimoji="0" lang="en" sz="2400" b="0" i="0" u="none" strike="noStrike" kern="1200" cap="none" spc="0" normalizeH="0" baseline="-25000" noProof="0">
                  <a:ln>
                    <a:noFill/>
                  </a:ln>
                  <a:solidFill>
                    <a:prstClr val="black"/>
                  </a:solidFill>
                  <a:effectLst/>
                  <a:uLnTx/>
                  <a:uFillTx/>
                  <a:latin typeface="Open Sans"/>
                  <a:ea typeface="Open Sans"/>
                  <a:cs typeface="Open Sans"/>
                  <a:sym typeface="Open Sans"/>
                </a:rPr>
                <a:t>1</a:t>
              </a:r>
              <a:endParaRPr kumimoji="0" sz="2400" b="0" i="0" u="none" strike="noStrike" kern="1200" cap="none" spc="0" normalizeH="0" baseline="-25000" noProof="0">
                <a:ln>
                  <a:noFill/>
                </a:ln>
                <a:solidFill>
                  <a:prstClr val="black"/>
                </a:solidFill>
                <a:effectLst/>
                <a:uLnTx/>
                <a:uFillTx/>
                <a:latin typeface="Open Sans"/>
                <a:ea typeface="Open Sans"/>
                <a:cs typeface="Open Sans"/>
                <a:sym typeface="Open Sans"/>
              </a:endParaRPr>
            </a:p>
          </p:txBody>
        </p:sp>
        <p:sp>
          <p:nvSpPr>
            <p:cNvPr id="26" name="Google Shape;1934;p185">
              <a:extLst>
                <a:ext uri="{FF2B5EF4-FFF2-40B4-BE49-F238E27FC236}">
                  <a16:creationId xmlns:a16="http://schemas.microsoft.com/office/drawing/2014/main" id="{845ABB86-2043-F242-8F75-F826786F39C5}"/>
                </a:ext>
              </a:extLst>
            </p:cNvPr>
            <p:cNvSpPr txBox="1"/>
            <p:nvPr/>
          </p:nvSpPr>
          <p:spPr>
            <a:xfrm>
              <a:off x="948625" y="1319834"/>
              <a:ext cx="771000" cy="4989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black"/>
                  </a:solidFill>
                  <a:effectLst/>
                  <a:uLnTx/>
                  <a:uFillTx/>
                  <a:latin typeface="Open Sans"/>
                  <a:ea typeface="Open Sans"/>
                  <a:cs typeface="Open Sans"/>
                  <a:sym typeface="Open Sans"/>
                </a:rPr>
                <a:t>X</a:t>
              </a:r>
              <a:r>
                <a:rPr kumimoji="0" lang="en" sz="2400" b="0" i="0" u="none" strike="noStrike" kern="1200" cap="none" spc="0" normalizeH="0" baseline="-25000" noProof="0">
                  <a:ln>
                    <a:noFill/>
                  </a:ln>
                  <a:solidFill>
                    <a:prstClr val="black"/>
                  </a:solidFill>
                  <a:effectLst/>
                  <a:uLnTx/>
                  <a:uFillTx/>
                  <a:latin typeface="Open Sans"/>
                  <a:ea typeface="Open Sans"/>
                  <a:cs typeface="Open Sans"/>
                  <a:sym typeface="Open Sans"/>
                </a:rPr>
                <a:t>1</a:t>
              </a:r>
              <a:endParaRPr kumimoji="0" sz="2400" b="0" i="0" u="none" strike="noStrike" kern="1200" cap="none" spc="0" normalizeH="0" baseline="-25000" noProof="0">
                <a:ln>
                  <a:noFill/>
                </a:ln>
                <a:solidFill>
                  <a:prstClr val="black"/>
                </a:solidFill>
                <a:effectLst/>
                <a:uLnTx/>
                <a:uFillTx/>
                <a:latin typeface="Open Sans"/>
                <a:ea typeface="Open Sans"/>
                <a:cs typeface="Open Sans"/>
                <a:sym typeface="Open Sans"/>
              </a:endParaRPr>
            </a:p>
          </p:txBody>
        </p:sp>
      </p:grpSp>
      <p:grpSp>
        <p:nvGrpSpPr>
          <p:cNvPr id="27" name="Google Shape;1935;p185">
            <a:extLst>
              <a:ext uri="{FF2B5EF4-FFF2-40B4-BE49-F238E27FC236}">
                <a16:creationId xmlns:a16="http://schemas.microsoft.com/office/drawing/2014/main" id="{A6EED9EE-0941-8F4F-AF14-CE6D7E3F5AC7}"/>
              </a:ext>
            </a:extLst>
          </p:cNvPr>
          <p:cNvGrpSpPr/>
          <p:nvPr/>
        </p:nvGrpSpPr>
        <p:grpSpPr>
          <a:xfrm>
            <a:off x="4764487" y="1556579"/>
            <a:ext cx="1699751" cy="3738341"/>
            <a:chOff x="885395" y="1319834"/>
            <a:chExt cx="1274813" cy="2803756"/>
          </a:xfrm>
        </p:grpSpPr>
        <p:cxnSp>
          <p:nvCxnSpPr>
            <p:cNvPr id="28" name="Google Shape;1936;p185">
              <a:extLst>
                <a:ext uri="{FF2B5EF4-FFF2-40B4-BE49-F238E27FC236}">
                  <a16:creationId xmlns:a16="http://schemas.microsoft.com/office/drawing/2014/main" id="{D8B5CC74-022D-7047-9147-F742BAE779CE}"/>
                </a:ext>
              </a:extLst>
            </p:cNvPr>
            <p:cNvCxnSpPr>
              <a:stCxn id="29" idx="3"/>
            </p:cNvCxnSpPr>
            <p:nvPr/>
          </p:nvCxnSpPr>
          <p:spPr>
            <a:xfrm>
              <a:off x="1761095" y="2694140"/>
              <a:ext cx="343500" cy="0"/>
            </a:xfrm>
            <a:prstGeom prst="straightConnector1">
              <a:avLst/>
            </a:prstGeom>
            <a:noFill/>
            <a:ln w="28575" cap="flat" cmpd="sng">
              <a:solidFill>
                <a:srgbClr val="666666"/>
              </a:solidFill>
              <a:prstDash val="solid"/>
              <a:round/>
              <a:headEnd type="none" w="med" len="med"/>
              <a:tailEnd type="stealth" w="med" len="med"/>
            </a:ln>
          </p:spPr>
        </p:cxnSp>
        <p:sp>
          <p:nvSpPr>
            <p:cNvPr id="29" name="Google Shape;1937;p185">
              <a:extLst>
                <a:ext uri="{FF2B5EF4-FFF2-40B4-BE49-F238E27FC236}">
                  <a16:creationId xmlns:a16="http://schemas.microsoft.com/office/drawing/2014/main" id="{09D5588C-D523-214C-9C56-8296C4227AAC}"/>
                </a:ext>
              </a:extLst>
            </p:cNvPr>
            <p:cNvSpPr/>
            <p:nvPr/>
          </p:nvSpPr>
          <p:spPr>
            <a:xfrm>
              <a:off x="885395" y="2458190"/>
              <a:ext cx="875700" cy="471900"/>
            </a:xfrm>
            <a:prstGeom prst="rect">
              <a:avLst/>
            </a:prstGeom>
            <a:solidFill>
              <a:srgbClr val="B6D7A8"/>
            </a:solidFill>
            <a:ln w="9525"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600" b="0" i="1" u="none" strike="noStrike" kern="1200" cap="none" spc="0" normalizeH="0" baseline="0" noProof="0">
                  <a:ln>
                    <a:noFill/>
                  </a:ln>
                  <a:solidFill>
                    <a:prstClr val="black"/>
                  </a:solidFill>
                  <a:effectLst/>
                  <a:uLnTx/>
                  <a:uFillTx/>
                  <a:latin typeface="Open Sans"/>
                  <a:ea typeface="Open Sans"/>
                  <a:cs typeface="Open Sans"/>
                  <a:sym typeface="Open Sans"/>
                </a:rPr>
                <a:t>cell</a:t>
              </a: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Google Shape;1938;p185">
              <a:extLst>
                <a:ext uri="{FF2B5EF4-FFF2-40B4-BE49-F238E27FC236}">
                  <a16:creationId xmlns:a16="http://schemas.microsoft.com/office/drawing/2014/main" id="{5602C5B3-453C-BB4C-9DC9-D17AD017EC95}"/>
                </a:ext>
              </a:extLst>
            </p:cNvPr>
            <p:cNvSpPr/>
            <p:nvPr/>
          </p:nvSpPr>
          <p:spPr>
            <a:xfrm>
              <a:off x="1063745" y="3604590"/>
              <a:ext cx="519000" cy="519000"/>
            </a:xfrm>
            <a:prstGeom prst="ellipse">
              <a:avLst/>
            </a:prstGeom>
            <a:solidFill>
              <a:srgbClr val="F9CB9C"/>
            </a:solidFill>
            <a:ln w="9525"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25000" noProof="0">
                <a:ln>
                  <a:noFill/>
                </a:ln>
                <a:solidFill>
                  <a:prstClr val="black"/>
                </a:solidFill>
                <a:effectLst/>
                <a:uLnTx/>
                <a:uFillTx/>
                <a:latin typeface="Open Sans"/>
                <a:ea typeface="Open Sans"/>
                <a:cs typeface="Open Sans"/>
                <a:sym typeface="Open Sans"/>
              </a:endParaRPr>
            </a:p>
          </p:txBody>
        </p:sp>
        <p:cxnSp>
          <p:nvCxnSpPr>
            <p:cNvPr id="31" name="Google Shape;1939;p185">
              <a:extLst>
                <a:ext uri="{FF2B5EF4-FFF2-40B4-BE49-F238E27FC236}">
                  <a16:creationId xmlns:a16="http://schemas.microsoft.com/office/drawing/2014/main" id="{EB081E66-4DCC-5446-BE85-B701B3C6815B}"/>
                </a:ext>
              </a:extLst>
            </p:cNvPr>
            <p:cNvCxnSpPr>
              <a:stCxn id="30" idx="0"/>
              <a:endCxn id="29" idx="2"/>
            </p:cNvCxnSpPr>
            <p:nvPr/>
          </p:nvCxnSpPr>
          <p:spPr>
            <a:xfrm rot="10800000">
              <a:off x="1323245" y="2930190"/>
              <a:ext cx="0" cy="674400"/>
            </a:xfrm>
            <a:prstGeom prst="straightConnector1">
              <a:avLst/>
            </a:prstGeom>
            <a:noFill/>
            <a:ln w="28575" cap="flat" cmpd="sng">
              <a:solidFill>
                <a:srgbClr val="666666"/>
              </a:solidFill>
              <a:prstDash val="solid"/>
              <a:round/>
              <a:headEnd type="stealth" w="med" len="med"/>
              <a:tailEnd type="none" w="med" len="med"/>
            </a:ln>
          </p:spPr>
        </p:cxnSp>
        <p:sp>
          <p:nvSpPr>
            <p:cNvPr id="32" name="Google Shape;1940;p185">
              <a:extLst>
                <a:ext uri="{FF2B5EF4-FFF2-40B4-BE49-F238E27FC236}">
                  <a16:creationId xmlns:a16="http://schemas.microsoft.com/office/drawing/2014/main" id="{A2D2FCD3-C41D-EB46-A8CA-B564181B1445}"/>
                </a:ext>
              </a:extLst>
            </p:cNvPr>
            <p:cNvSpPr/>
            <p:nvPr/>
          </p:nvSpPr>
          <p:spPr>
            <a:xfrm>
              <a:off x="1237520" y="2006930"/>
              <a:ext cx="176100" cy="92700"/>
            </a:xfrm>
            <a:prstGeom prst="rect">
              <a:avLst/>
            </a:pr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33" name="Google Shape;1941;p185">
              <a:extLst>
                <a:ext uri="{FF2B5EF4-FFF2-40B4-BE49-F238E27FC236}">
                  <a16:creationId xmlns:a16="http://schemas.microsoft.com/office/drawing/2014/main" id="{3E2323C7-2D41-5A4C-A574-05FD1E3435ED}"/>
                </a:ext>
              </a:extLst>
            </p:cNvPr>
            <p:cNvCxnSpPr>
              <a:stCxn id="29" idx="0"/>
            </p:cNvCxnSpPr>
            <p:nvPr/>
          </p:nvCxnSpPr>
          <p:spPr>
            <a:xfrm rot="10800000">
              <a:off x="1323245" y="1765490"/>
              <a:ext cx="0" cy="692700"/>
            </a:xfrm>
            <a:prstGeom prst="straightConnector1">
              <a:avLst/>
            </a:prstGeom>
            <a:noFill/>
            <a:ln w="28575" cap="flat" cmpd="sng">
              <a:solidFill>
                <a:srgbClr val="666666"/>
              </a:solidFill>
              <a:prstDash val="solid"/>
              <a:round/>
              <a:headEnd type="stealth" w="med" len="med"/>
              <a:tailEnd type="none" w="med" len="med"/>
            </a:ln>
          </p:spPr>
        </p:cxnSp>
        <p:sp>
          <p:nvSpPr>
            <p:cNvPr id="34" name="Google Shape;1942;p185">
              <a:extLst>
                <a:ext uri="{FF2B5EF4-FFF2-40B4-BE49-F238E27FC236}">
                  <a16:creationId xmlns:a16="http://schemas.microsoft.com/office/drawing/2014/main" id="{44F45EA6-0AB4-3041-A031-75F4588D23FE}"/>
                </a:ext>
              </a:extLst>
            </p:cNvPr>
            <p:cNvSpPr txBox="1"/>
            <p:nvPr/>
          </p:nvSpPr>
          <p:spPr>
            <a:xfrm>
              <a:off x="1719508" y="2171091"/>
              <a:ext cx="440700" cy="49320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133" b="0" i="0" u="none" strike="noStrike" kern="1200" cap="none" spc="0" normalizeH="0" baseline="0" noProof="0">
                  <a:ln>
                    <a:noFill/>
                  </a:ln>
                  <a:solidFill>
                    <a:prstClr val="black"/>
                  </a:solidFill>
                  <a:effectLst/>
                  <a:uLnTx/>
                  <a:uFillTx/>
                  <a:latin typeface="Open Sans"/>
                  <a:ea typeface="Open Sans"/>
                  <a:cs typeface="Open Sans"/>
                  <a:sym typeface="Open Sans"/>
                </a:rPr>
                <a:t>H</a:t>
              </a:r>
              <a:r>
                <a:rPr kumimoji="0" lang="en" sz="2133" b="0" i="0" u="none" strike="noStrike" kern="1200" cap="none" spc="0" normalizeH="0" baseline="-25000" noProof="0">
                  <a:ln>
                    <a:noFill/>
                  </a:ln>
                  <a:solidFill>
                    <a:prstClr val="black"/>
                  </a:solidFill>
                  <a:effectLst/>
                  <a:uLnTx/>
                  <a:uFillTx/>
                  <a:latin typeface="Open Sans"/>
                  <a:ea typeface="Open Sans"/>
                  <a:cs typeface="Open Sans"/>
                  <a:sym typeface="Open Sans"/>
                </a:rPr>
                <a:t>2</a:t>
              </a:r>
              <a:endParaRPr kumimoji="0" sz="2400" b="0" i="0" u="none" strike="noStrike" kern="1200" cap="none" spc="0" normalizeH="0" baseline="-25000" noProof="0">
                <a:ln>
                  <a:noFill/>
                </a:ln>
                <a:solidFill>
                  <a:prstClr val="black"/>
                </a:solidFill>
                <a:effectLst/>
                <a:uLnTx/>
                <a:uFillTx/>
                <a:latin typeface="Calibri" panose="020F0502020204030204"/>
                <a:ea typeface="+mn-ea"/>
                <a:cs typeface="+mn-cs"/>
              </a:endParaRPr>
            </a:p>
          </p:txBody>
        </p:sp>
        <p:sp>
          <p:nvSpPr>
            <p:cNvPr id="35" name="Google Shape;1943;p185">
              <a:extLst>
                <a:ext uri="{FF2B5EF4-FFF2-40B4-BE49-F238E27FC236}">
                  <a16:creationId xmlns:a16="http://schemas.microsoft.com/office/drawing/2014/main" id="{C7EA4634-206C-E94F-9EFB-50883DE9D8E0}"/>
                </a:ext>
              </a:extLst>
            </p:cNvPr>
            <p:cNvSpPr txBox="1"/>
            <p:nvPr/>
          </p:nvSpPr>
          <p:spPr>
            <a:xfrm>
              <a:off x="948625" y="3589125"/>
              <a:ext cx="771000" cy="4989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black"/>
                  </a:solidFill>
                  <a:effectLst/>
                  <a:uLnTx/>
                  <a:uFillTx/>
                  <a:latin typeface="Open Sans"/>
                  <a:ea typeface="Open Sans"/>
                  <a:cs typeface="Open Sans"/>
                  <a:sym typeface="Open Sans"/>
                </a:rPr>
                <a:t>Y</a:t>
              </a:r>
              <a:r>
                <a:rPr kumimoji="0" lang="en" sz="2400" b="0" i="0" u="none" strike="noStrike" kern="1200" cap="none" spc="0" normalizeH="0" baseline="-25000" noProof="0">
                  <a:ln>
                    <a:noFill/>
                  </a:ln>
                  <a:solidFill>
                    <a:prstClr val="black"/>
                  </a:solidFill>
                  <a:effectLst/>
                  <a:uLnTx/>
                  <a:uFillTx/>
                  <a:latin typeface="Open Sans"/>
                  <a:ea typeface="Open Sans"/>
                  <a:cs typeface="Open Sans"/>
                  <a:sym typeface="Open Sans"/>
                </a:rPr>
                <a:t>2</a:t>
              </a:r>
              <a:endParaRPr kumimoji="0" sz="2400" b="0" i="0" u="none" strike="noStrike" kern="1200" cap="none" spc="0" normalizeH="0" baseline="-25000" noProof="0">
                <a:ln>
                  <a:noFill/>
                </a:ln>
                <a:solidFill>
                  <a:prstClr val="black"/>
                </a:solidFill>
                <a:effectLst/>
                <a:uLnTx/>
                <a:uFillTx/>
                <a:latin typeface="Open Sans"/>
                <a:ea typeface="Open Sans"/>
                <a:cs typeface="Open Sans"/>
                <a:sym typeface="Open Sans"/>
              </a:endParaRPr>
            </a:p>
          </p:txBody>
        </p:sp>
        <p:sp>
          <p:nvSpPr>
            <p:cNvPr id="36" name="Google Shape;1944;p185">
              <a:extLst>
                <a:ext uri="{FF2B5EF4-FFF2-40B4-BE49-F238E27FC236}">
                  <a16:creationId xmlns:a16="http://schemas.microsoft.com/office/drawing/2014/main" id="{3C049AEB-3F5E-3A42-A1CF-1032B87FDCE2}"/>
                </a:ext>
              </a:extLst>
            </p:cNvPr>
            <p:cNvSpPr txBox="1"/>
            <p:nvPr/>
          </p:nvSpPr>
          <p:spPr>
            <a:xfrm>
              <a:off x="948625" y="1319834"/>
              <a:ext cx="771000" cy="4989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black"/>
                  </a:solidFill>
                  <a:effectLst/>
                  <a:uLnTx/>
                  <a:uFillTx/>
                  <a:latin typeface="Open Sans"/>
                  <a:ea typeface="Open Sans"/>
                  <a:cs typeface="Open Sans"/>
                  <a:sym typeface="Open Sans"/>
                </a:rPr>
                <a:t>X</a:t>
              </a:r>
              <a:r>
                <a:rPr kumimoji="0" lang="en" sz="2400" b="0" i="0" u="none" strike="noStrike" kern="1200" cap="none" spc="0" normalizeH="0" baseline="-25000" noProof="0">
                  <a:ln>
                    <a:noFill/>
                  </a:ln>
                  <a:solidFill>
                    <a:prstClr val="black"/>
                  </a:solidFill>
                  <a:effectLst/>
                  <a:uLnTx/>
                  <a:uFillTx/>
                  <a:latin typeface="Open Sans"/>
                  <a:ea typeface="Open Sans"/>
                  <a:cs typeface="Open Sans"/>
                  <a:sym typeface="Open Sans"/>
                </a:rPr>
                <a:t>2</a:t>
              </a:r>
              <a:endParaRPr kumimoji="0" sz="2400" b="0" i="0" u="none" strike="noStrike" kern="1200" cap="none" spc="0" normalizeH="0" baseline="-25000" noProof="0">
                <a:ln>
                  <a:noFill/>
                </a:ln>
                <a:solidFill>
                  <a:prstClr val="black"/>
                </a:solidFill>
                <a:effectLst/>
                <a:uLnTx/>
                <a:uFillTx/>
                <a:latin typeface="Open Sans"/>
                <a:ea typeface="Open Sans"/>
                <a:cs typeface="Open Sans"/>
                <a:sym typeface="Open Sans"/>
              </a:endParaRPr>
            </a:p>
          </p:txBody>
        </p:sp>
      </p:grpSp>
      <p:grpSp>
        <p:nvGrpSpPr>
          <p:cNvPr id="37" name="Google Shape;1945;p185">
            <a:extLst>
              <a:ext uri="{FF2B5EF4-FFF2-40B4-BE49-F238E27FC236}">
                <a16:creationId xmlns:a16="http://schemas.microsoft.com/office/drawing/2014/main" id="{C8A77A80-07B1-A949-B28C-9692329BFA3B}"/>
              </a:ext>
            </a:extLst>
          </p:cNvPr>
          <p:cNvGrpSpPr/>
          <p:nvPr/>
        </p:nvGrpSpPr>
        <p:grpSpPr>
          <a:xfrm>
            <a:off x="6390087" y="1556579"/>
            <a:ext cx="1699751" cy="3738341"/>
            <a:chOff x="885395" y="1319834"/>
            <a:chExt cx="1274813" cy="2803756"/>
          </a:xfrm>
        </p:grpSpPr>
        <p:cxnSp>
          <p:nvCxnSpPr>
            <p:cNvPr id="38" name="Google Shape;1946;p185">
              <a:extLst>
                <a:ext uri="{FF2B5EF4-FFF2-40B4-BE49-F238E27FC236}">
                  <a16:creationId xmlns:a16="http://schemas.microsoft.com/office/drawing/2014/main" id="{533B1DDF-D139-B34C-ADEB-CA88F8BFC95C}"/>
                </a:ext>
              </a:extLst>
            </p:cNvPr>
            <p:cNvCxnSpPr>
              <a:stCxn id="39" idx="3"/>
            </p:cNvCxnSpPr>
            <p:nvPr/>
          </p:nvCxnSpPr>
          <p:spPr>
            <a:xfrm>
              <a:off x="1761095" y="2694140"/>
              <a:ext cx="343500" cy="0"/>
            </a:xfrm>
            <a:prstGeom prst="straightConnector1">
              <a:avLst/>
            </a:prstGeom>
            <a:noFill/>
            <a:ln w="28575" cap="flat" cmpd="sng">
              <a:solidFill>
                <a:srgbClr val="666666"/>
              </a:solidFill>
              <a:prstDash val="solid"/>
              <a:round/>
              <a:headEnd type="none" w="med" len="med"/>
              <a:tailEnd type="stealth" w="med" len="med"/>
            </a:ln>
          </p:spPr>
        </p:cxnSp>
        <p:sp>
          <p:nvSpPr>
            <p:cNvPr id="39" name="Google Shape;1947;p185">
              <a:extLst>
                <a:ext uri="{FF2B5EF4-FFF2-40B4-BE49-F238E27FC236}">
                  <a16:creationId xmlns:a16="http://schemas.microsoft.com/office/drawing/2014/main" id="{58AE8C32-3657-A444-B5BB-3800F87C092C}"/>
                </a:ext>
              </a:extLst>
            </p:cNvPr>
            <p:cNvSpPr/>
            <p:nvPr/>
          </p:nvSpPr>
          <p:spPr>
            <a:xfrm>
              <a:off x="885395" y="2458190"/>
              <a:ext cx="875700" cy="471900"/>
            </a:xfrm>
            <a:prstGeom prst="rect">
              <a:avLst/>
            </a:prstGeom>
            <a:solidFill>
              <a:srgbClr val="B6D7A8"/>
            </a:solidFill>
            <a:ln w="9525"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600" b="0" i="1" u="none" strike="noStrike" kern="1200" cap="none" spc="0" normalizeH="0" baseline="0" noProof="0">
                  <a:ln>
                    <a:noFill/>
                  </a:ln>
                  <a:solidFill>
                    <a:prstClr val="black"/>
                  </a:solidFill>
                  <a:effectLst/>
                  <a:uLnTx/>
                  <a:uFillTx/>
                  <a:latin typeface="Open Sans"/>
                  <a:ea typeface="Open Sans"/>
                  <a:cs typeface="Open Sans"/>
                  <a:sym typeface="Open Sans"/>
                </a:rPr>
                <a:t>cell</a:t>
              </a: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Google Shape;1948;p185">
              <a:extLst>
                <a:ext uri="{FF2B5EF4-FFF2-40B4-BE49-F238E27FC236}">
                  <a16:creationId xmlns:a16="http://schemas.microsoft.com/office/drawing/2014/main" id="{C95F4503-6910-4249-AC0F-1E58E21D70B7}"/>
                </a:ext>
              </a:extLst>
            </p:cNvPr>
            <p:cNvSpPr/>
            <p:nvPr/>
          </p:nvSpPr>
          <p:spPr>
            <a:xfrm>
              <a:off x="1063745" y="3604590"/>
              <a:ext cx="519000" cy="519000"/>
            </a:xfrm>
            <a:prstGeom prst="ellipse">
              <a:avLst/>
            </a:prstGeom>
            <a:solidFill>
              <a:srgbClr val="F9CB9C"/>
            </a:solidFill>
            <a:ln w="9525"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25000" noProof="0">
                <a:ln>
                  <a:noFill/>
                </a:ln>
                <a:solidFill>
                  <a:prstClr val="black"/>
                </a:solidFill>
                <a:effectLst/>
                <a:uLnTx/>
                <a:uFillTx/>
                <a:latin typeface="Open Sans"/>
                <a:ea typeface="Open Sans"/>
                <a:cs typeface="Open Sans"/>
                <a:sym typeface="Open Sans"/>
              </a:endParaRPr>
            </a:p>
          </p:txBody>
        </p:sp>
        <p:cxnSp>
          <p:nvCxnSpPr>
            <p:cNvPr id="41" name="Google Shape;1949;p185">
              <a:extLst>
                <a:ext uri="{FF2B5EF4-FFF2-40B4-BE49-F238E27FC236}">
                  <a16:creationId xmlns:a16="http://schemas.microsoft.com/office/drawing/2014/main" id="{16506652-246E-BC48-8407-4A39B0EF5162}"/>
                </a:ext>
              </a:extLst>
            </p:cNvPr>
            <p:cNvCxnSpPr>
              <a:stCxn id="40" idx="0"/>
              <a:endCxn id="39" idx="2"/>
            </p:cNvCxnSpPr>
            <p:nvPr/>
          </p:nvCxnSpPr>
          <p:spPr>
            <a:xfrm rot="10800000">
              <a:off x="1323245" y="2930190"/>
              <a:ext cx="0" cy="674400"/>
            </a:xfrm>
            <a:prstGeom prst="straightConnector1">
              <a:avLst/>
            </a:prstGeom>
            <a:noFill/>
            <a:ln w="28575" cap="flat" cmpd="sng">
              <a:solidFill>
                <a:srgbClr val="666666"/>
              </a:solidFill>
              <a:prstDash val="solid"/>
              <a:round/>
              <a:headEnd type="stealth" w="med" len="med"/>
              <a:tailEnd type="none" w="med" len="med"/>
            </a:ln>
          </p:spPr>
        </p:cxnSp>
        <p:sp>
          <p:nvSpPr>
            <p:cNvPr id="42" name="Google Shape;1950;p185">
              <a:extLst>
                <a:ext uri="{FF2B5EF4-FFF2-40B4-BE49-F238E27FC236}">
                  <a16:creationId xmlns:a16="http://schemas.microsoft.com/office/drawing/2014/main" id="{F1318B1F-4D4E-A649-B268-3A03DF3EF8AD}"/>
                </a:ext>
              </a:extLst>
            </p:cNvPr>
            <p:cNvSpPr/>
            <p:nvPr/>
          </p:nvSpPr>
          <p:spPr>
            <a:xfrm>
              <a:off x="1237520" y="2006930"/>
              <a:ext cx="176100" cy="92700"/>
            </a:xfrm>
            <a:prstGeom prst="rect">
              <a:avLst/>
            </a:pr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43" name="Google Shape;1951;p185">
              <a:extLst>
                <a:ext uri="{FF2B5EF4-FFF2-40B4-BE49-F238E27FC236}">
                  <a16:creationId xmlns:a16="http://schemas.microsoft.com/office/drawing/2014/main" id="{A9050647-15A5-4E4A-847B-DAB77094918C}"/>
                </a:ext>
              </a:extLst>
            </p:cNvPr>
            <p:cNvCxnSpPr>
              <a:stCxn id="39" idx="0"/>
            </p:cNvCxnSpPr>
            <p:nvPr/>
          </p:nvCxnSpPr>
          <p:spPr>
            <a:xfrm rot="10800000">
              <a:off x="1323245" y="1765490"/>
              <a:ext cx="0" cy="692700"/>
            </a:xfrm>
            <a:prstGeom prst="straightConnector1">
              <a:avLst/>
            </a:prstGeom>
            <a:noFill/>
            <a:ln w="28575" cap="flat" cmpd="sng">
              <a:solidFill>
                <a:srgbClr val="666666"/>
              </a:solidFill>
              <a:prstDash val="solid"/>
              <a:round/>
              <a:headEnd type="stealth" w="med" len="med"/>
              <a:tailEnd type="none" w="med" len="med"/>
            </a:ln>
          </p:spPr>
        </p:cxnSp>
        <p:sp>
          <p:nvSpPr>
            <p:cNvPr id="44" name="Google Shape;1952;p185">
              <a:extLst>
                <a:ext uri="{FF2B5EF4-FFF2-40B4-BE49-F238E27FC236}">
                  <a16:creationId xmlns:a16="http://schemas.microsoft.com/office/drawing/2014/main" id="{E51EA03F-8077-7841-9FA2-D08D2BA4B3A1}"/>
                </a:ext>
              </a:extLst>
            </p:cNvPr>
            <p:cNvSpPr txBox="1"/>
            <p:nvPr/>
          </p:nvSpPr>
          <p:spPr>
            <a:xfrm>
              <a:off x="1719508" y="2171091"/>
              <a:ext cx="440700" cy="49320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133" b="0" i="0" u="none" strike="noStrike" kern="1200" cap="none" spc="0" normalizeH="0" baseline="0" noProof="0">
                  <a:ln>
                    <a:noFill/>
                  </a:ln>
                  <a:solidFill>
                    <a:prstClr val="black"/>
                  </a:solidFill>
                  <a:effectLst/>
                  <a:uLnTx/>
                  <a:uFillTx/>
                  <a:latin typeface="Open Sans"/>
                  <a:ea typeface="Open Sans"/>
                  <a:cs typeface="Open Sans"/>
                  <a:sym typeface="Open Sans"/>
                </a:rPr>
                <a:t>H</a:t>
              </a:r>
              <a:r>
                <a:rPr kumimoji="0" lang="en" sz="2133" b="0" i="0" u="none" strike="noStrike" kern="1200" cap="none" spc="0" normalizeH="0" baseline="-25000" noProof="0">
                  <a:ln>
                    <a:noFill/>
                  </a:ln>
                  <a:solidFill>
                    <a:prstClr val="black"/>
                  </a:solidFill>
                  <a:effectLst/>
                  <a:uLnTx/>
                  <a:uFillTx/>
                  <a:latin typeface="Open Sans"/>
                  <a:ea typeface="Open Sans"/>
                  <a:cs typeface="Open Sans"/>
                  <a:sym typeface="Open Sans"/>
                </a:rPr>
                <a:t>3</a:t>
              </a:r>
              <a:endParaRPr kumimoji="0" sz="2400" b="0" i="0" u="none" strike="noStrike" kern="1200" cap="none" spc="0" normalizeH="0" baseline="-25000" noProof="0">
                <a:ln>
                  <a:noFill/>
                </a:ln>
                <a:solidFill>
                  <a:prstClr val="black"/>
                </a:solidFill>
                <a:effectLst/>
                <a:uLnTx/>
                <a:uFillTx/>
                <a:latin typeface="Calibri" panose="020F0502020204030204"/>
                <a:ea typeface="+mn-ea"/>
                <a:cs typeface="+mn-cs"/>
              </a:endParaRPr>
            </a:p>
          </p:txBody>
        </p:sp>
        <p:sp>
          <p:nvSpPr>
            <p:cNvPr id="45" name="Google Shape;1953;p185">
              <a:extLst>
                <a:ext uri="{FF2B5EF4-FFF2-40B4-BE49-F238E27FC236}">
                  <a16:creationId xmlns:a16="http://schemas.microsoft.com/office/drawing/2014/main" id="{20024512-AB0E-AE45-9FF0-BA05A84D699E}"/>
                </a:ext>
              </a:extLst>
            </p:cNvPr>
            <p:cNvSpPr txBox="1"/>
            <p:nvPr/>
          </p:nvSpPr>
          <p:spPr>
            <a:xfrm>
              <a:off x="948625" y="3589125"/>
              <a:ext cx="771000" cy="4989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black"/>
                  </a:solidFill>
                  <a:effectLst/>
                  <a:uLnTx/>
                  <a:uFillTx/>
                  <a:latin typeface="Open Sans"/>
                  <a:ea typeface="Open Sans"/>
                  <a:cs typeface="Open Sans"/>
                  <a:sym typeface="Open Sans"/>
                </a:rPr>
                <a:t>Y</a:t>
              </a:r>
              <a:r>
                <a:rPr kumimoji="0" lang="en" sz="2400" b="0" i="0" u="none" strike="noStrike" kern="1200" cap="none" spc="0" normalizeH="0" baseline="-25000" noProof="0">
                  <a:ln>
                    <a:noFill/>
                  </a:ln>
                  <a:solidFill>
                    <a:prstClr val="black"/>
                  </a:solidFill>
                  <a:effectLst/>
                  <a:uLnTx/>
                  <a:uFillTx/>
                  <a:latin typeface="Open Sans"/>
                  <a:ea typeface="Open Sans"/>
                  <a:cs typeface="Open Sans"/>
                  <a:sym typeface="Open Sans"/>
                </a:rPr>
                <a:t>3</a:t>
              </a:r>
              <a:endParaRPr kumimoji="0" sz="2400" b="0" i="0" u="none" strike="noStrike" kern="1200" cap="none" spc="0" normalizeH="0" baseline="-25000" noProof="0">
                <a:ln>
                  <a:noFill/>
                </a:ln>
                <a:solidFill>
                  <a:prstClr val="black"/>
                </a:solidFill>
                <a:effectLst/>
                <a:uLnTx/>
                <a:uFillTx/>
                <a:latin typeface="Open Sans"/>
                <a:ea typeface="Open Sans"/>
                <a:cs typeface="Open Sans"/>
                <a:sym typeface="Open Sans"/>
              </a:endParaRPr>
            </a:p>
          </p:txBody>
        </p:sp>
        <p:sp>
          <p:nvSpPr>
            <p:cNvPr id="46" name="Google Shape;1954;p185">
              <a:extLst>
                <a:ext uri="{FF2B5EF4-FFF2-40B4-BE49-F238E27FC236}">
                  <a16:creationId xmlns:a16="http://schemas.microsoft.com/office/drawing/2014/main" id="{BF8F0A43-FD94-F34D-AC2B-706A23E5907C}"/>
                </a:ext>
              </a:extLst>
            </p:cNvPr>
            <p:cNvSpPr txBox="1"/>
            <p:nvPr/>
          </p:nvSpPr>
          <p:spPr>
            <a:xfrm>
              <a:off x="948625" y="1319834"/>
              <a:ext cx="771000" cy="4989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black"/>
                  </a:solidFill>
                  <a:effectLst/>
                  <a:uLnTx/>
                  <a:uFillTx/>
                  <a:latin typeface="Open Sans"/>
                  <a:ea typeface="Open Sans"/>
                  <a:cs typeface="Open Sans"/>
                  <a:sym typeface="Open Sans"/>
                </a:rPr>
                <a:t>X</a:t>
              </a:r>
              <a:r>
                <a:rPr kumimoji="0" lang="en" sz="2400" b="0" i="0" u="none" strike="noStrike" kern="1200" cap="none" spc="0" normalizeH="0" baseline="-25000" noProof="0">
                  <a:ln>
                    <a:noFill/>
                  </a:ln>
                  <a:solidFill>
                    <a:prstClr val="black"/>
                  </a:solidFill>
                  <a:effectLst/>
                  <a:uLnTx/>
                  <a:uFillTx/>
                  <a:latin typeface="Open Sans"/>
                  <a:ea typeface="Open Sans"/>
                  <a:cs typeface="Open Sans"/>
                  <a:sym typeface="Open Sans"/>
                </a:rPr>
                <a:t>3</a:t>
              </a:r>
              <a:endParaRPr kumimoji="0" sz="2400" b="0" i="0" u="none" strike="noStrike" kern="1200" cap="none" spc="0" normalizeH="0" baseline="-25000" noProof="0">
                <a:ln>
                  <a:noFill/>
                </a:ln>
                <a:solidFill>
                  <a:prstClr val="black"/>
                </a:solidFill>
                <a:effectLst/>
                <a:uLnTx/>
                <a:uFillTx/>
                <a:latin typeface="Open Sans"/>
                <a:ea typeface="Open Sans"/>
                <a:cs typeface="Open Sans"/>
                <a:sym typeface="Open Sans"/>
              </a:endParaRPr>
            </a:p>
          </p:txBody>
        </p:sp>
      </p:grpSp>
      <p:grpSp>
        <p:nvGrpSpPr>
          <p:cNvPr id="47" name="Google Shape;1955;p185">
            <a:extLst>
              <a:ext uri="{FF2B5EF4-FFF2-40B4-BE49-F238E27FC236}">
                <a16:creationId xmlns:a16="http://schemas.microsoft.com/office/drawing/2014/main" id="{D6FF12AA-1613-E04C-A489-9CF7C59D4388}"/>
              </a:ext>
            </a:extLst>
          </p:cNvPr>
          <p:cNvGrpSpPr/>
          <p:nvPr/>
        </p:nvGrpSpPr>
        <p:grpSpPr>
          <a:xfrm>
            <a:off x="8015687" y="1556579"/>
            <a:ext cx="1699751" cy="3738341"/>
            <a:chOff x="885395" y="1319834"/>
            <a:chExt cx="1274813" cy="2803756"/>
          </a:xfrm>
        </p:grpSpPr>
        <p:cxnSp>
          <p:nvCxnSpPr>
            <p:cNvPr id="48" name="Google Shape;1956;p185">
              <a:extLst>
                <a:ext uri="{FF2B5EF4-FFF2-40B4-BE49-F238E27FC236}">
                  <a16:creationId xmlns:a16="http://schemas.microsoft.com/office/drawing/2014/main" id="{29FC12F7-CAB9-6842-B26A-C410B145DA37}"/>
                </a:ext>
              </a:extLst>
            </p:cNvPr>
            <p:cNvCxnSpPr>
              <a:stCxn id="49" idx="3"/>
            </p:cNvCxnSpPr>
            <p:nvPr/>
          </p:nvCxnSpPr>
          <p:spPr>
            <a:xfrm>
              <a:off x="1761095" y="2694140"/>
              <a:ext cx="343500" cy="0"/>
            </a:xfrm>
            <a:prstGeom prst="straightConnector1">
              <a:avLst/>
            </a:prstGeom>
            <a:noFill/>
            <a:ln w="28575" cap="flat" cmpd="sng">
              <a:solidFill>
                <a:srgbClr val="666666"/>
              </a:solidFill>
              <a:prstDash val="solid"/>
              <a:round/>
              <a:headEnd type="none" w="med" len="med"/>
              <a:tailEnd type="stealth" w="med" len="med"/>
            </a:ln>
          </p:spPr>
        </p:cxnSp>
        <p:sp>
          <p:nvSpPr>
            <p:cNvPr id="49" name="Google Shape;1957;p185">
              <a:extLst>
                <a:ext uri="{FF2B5EF4-FFF2-40B4-BE49-F238E27FC236}">
                  <a16:creationId xmlns:a16="http://schemas.microsoft.com/office/drawing/2014/main" id="{16AB08C1-6464-EE47-8298-3B65FB8F2377}"/>
                </a:ext>
              </a:extLst>
            </p:cNvPr>
            <p:cNvSpPr/>
            <p:nvPr/>
          </p:nvSpPr>
          <p:spPr>
            <a:xfrm>
              <a:off x="885395" y="2458190"/>
              <a:ext cx="875700" cy="471900"/>
            </a:xfrm>
            <a:prstGeom prst="rect">
              <a:avLst/>
            </a:prstGeom>
            <a:solidFill>
              <a:srgbClr val="B6D7A8"/>
            </a:solidFill>
            <a:ln w="9525"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600" b="0" i="1" u="none" strike="noStrike" kern="1200" cap="none" spc="0" normalizeH="0" baseline="0" noProof="0">
                  <a:ln>
                    <a:noFill/>
                  </a:ln>
                  <a:solidFill>
                    <a:prstClr val="black"/>
                  </a:solidFill>
                  <a:effectLst/>
                  <a:uLnTx/>
                  <a:uFillTx/>
                  <a:latin typeface="Open Sans"/>
                  <a:ea typeface="Open Sans"/>
                  <a:cs typeface="Open Sans"/>
                  <a:sym typeface="Open Sans"/>
                </a:rPr>
                <a:t>cell</a:t>
              </a: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Google Shape;1958;p185">
              <a:extLst>
                <a:ext uri="{FF2B5EF4-FFF2-40B4-BE49-F238E27FC236}">
                  <a16:creationId xmlns:a16="http://schemas.microsoft.com/office/drawing/2014/main" id="{1BB0586A-F248-D54A-9DDE-E31A40EA96FE}"/>
                </a:ext>
              </a:extLst>
            </p:cNvPr>
            <p:cNvSpPr/>
            <p:nvPr/>
          </p:nvSpPr>
          <p:spPr>
            <a:xfrm>
              <a:off x="1063745" y="3604590"/>
              <a:ext cx="519000" cy="519000"/>
            </a:xfrm>
            <a:prstGeom prst="ellipse">
              <a:avLst/>
            </a:prstGeom>
            <a:solidFill>
              <a:srgbClr val="F9CB9C"/>
            </a:solidFill>
            <a:ln w="9525"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25000" noProof="0">
                <a:ln>
                  <a:noFill/>
                </a:ln>
                <a:solidFill>
                  <a:prstClr val="black"/>
                </a:solidFill>
                <a:effectLst/>
                <a:uLnTx/>
                <a:uFillTx/>
                <a:latin typeface="Open Sans"/>
                <a:ea typeface="Open Sans"/>
                <a:cs typeface="Open Sans"/>
                <a:sym typeface="Open Sans"/>
              </a:endParaRPr>
            </a:p>
          </p:txBody>
        </p:sp>
        <p:cxnSp>
          <p:nvCxnSpPr>
            <p:cNvPr id="51" name="Google Shape;1959;p185">
              <a:extLst>
                <a:ext uri="{FF2B5EF4-FFF2-40B4-BE49-F238E27FC236}">
                  <a16:creationId xmlns:a16="http://schemas.microsoft.com/office/drawing/2014/main" id="{A0F40931-2CAE-BA4A-AB70-F20E52D905B5}"/>
                </a:ext>
              </a:extLst>
            </p:cNvPr>
            <p:cNvCxnSpPr>
              <a:stCxn id="50" idx="0"/>
              <a:endCxn id="49" idx="2"/>
            </p:cNvCxnSpPr>
            <p:nvPr/>
          </p:nvCxnSpPr>
          <p:spPr>
            <a:xfrm rot="10800000">
              <a:off x="1323245" y="2930190"/>
              <a:ext cx="0" cy="674400"/>
            </a:xfrm>
            <a:prstGeom prst="straightConnector1">
              <a:avLst/>
            </a:prstGeom>
            <a:noFill/>
            <a:ln w="28575" cap="flat" cmpd="sng">
              <a:solidFill>
                <a:srgbClr val="666666"/>
              </a:solidFill>
              <a:prstDash val="solid"/>
              <a:round/>
              <a:headEnd type="stealth" w="med" len="med"/>
              <a:tailEnd type="none" w="med" len="med"/>
            </a:ln>
          </p:spPr>
        </p:cxnSp>
        <p:sp>
          <p:nvSpPr>
            <p:cNvPr id="52" name="Google Shape;1960;p185">
              <a:extLst>
                <a:ext uri="{FF2B5EF4-FFF2-40B4-BE49-F238E27FC236}">
                  <a16:creationId xmlns:a16="http://schemas.microsoft.com/office/drawing/2014/main" id="{580E5550-5329-F24C-AC10-C3D1273E5560}"/>
                </a:ext>
              </a:extLst>
            </p:cNvPr>
            <p:cNvSpPr/>
            <p:nvPr/>
          </p:nvSpPr>
          <p:spPr>
            <a:xfrm>
              <a:off x="1237520" y="2006930"/>
              <a:ext cx="176100" cy="92700"/>
            </a:xfrm>
            <a:prstGeom prst="rect">
              <a:avLst/>
            </a:pr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53" name="Google Shape;1961;p185">
              <a:extLst>
                <a:ext uri="{FF2B5EF4-FFF2-40B4-BE49-F238E27FC236}">
                  <a16:creationId xmlns:a16="http://schemas.microsoft.com/office/drawing/2014/main" id="{694C05E4-562B-1342-9CFB-4BDBBB57C8B6}"/>
                </a:ext>
              </a:extLst>
            </p:cNvPr>
            <p:cNvCxnSpPr>
              <a:stCxn id="49" idx="0"/>
            </p:cNvCxnSpPr>
            <p:nvPr/>
          </p:nvCxnSpPr>
          <p:spPr>
            <a:xfrm rot="10800000">
              <a:off x="1323245" y="1765490"/>
              <a:ext cx="0" cy="692700"/>
            </a:xfrm>
            <a:prstGeom prst="straightConnector1">
              <a:avLst/>
            </a:prstGeom>
            <a:noFill/>
            <a:ln w="28575" cap="flat" cmpd="sng">
              <a:solidFill>
                <a:srgbClr val="666666"/>
              </a:solidFill>
              <a:prstDash val="solid"/>
              <a:round/>
              <a:headEnd type="stealth" w="med" len="med"/>
              <a:tailEnd type="none" w="med" len="med"/>
            </a:ln>
          </p:spPr>
        </p:cxnSp>
        <p:sp>
          <p:nvSpPr>
            <p:cNvPr id="54" name="Google Shape;1962;p185">
              <a:extLst>
                <a:ext uri="{FF2B5EF4-FFF2-40B4-BE49-F238E27FC236}">
                  <a16:creationId xmlns:a16="http://schemas.microsoft.com/office/drawing/2014/main" id="{30B3E4B9-A2B2-0D4F-953B-F0AE9177308E}"/>
                </a:ext>
              </a:extLst>
            </p:cNvPr>
            <p:cNvSpPr txBox="1"/>
            <p:nvPr/>
          </p:nvSpPr>
          <p:spPr>
            <a:xfrm>
              <a:off x="1719508" y="2171091"/>
              <a:ext cx="440700" cy="49320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133" b="0" i="0" u="none" strike="noStrike" kern="1200" cap="none" spc="0" normalizeH="0" baseline="0" noProof="0">
                  <a:ln>
                    <a:noFill/>
                  </a:ln>
                  <a:solidFill>
                    <a:prstClr val="black"/>
                  </a:solidFill>
                  <a:effectLst/>
                  <a:uLnTx/>
                  <a:uFillTx/>
                  <a:latin typeface="Open Sans"/>
                  <a:ea typeface="Open Sans"/>
                  <a:cs typeface="Open Sans"/>
                  <a:sym typeface="Open Sans"/>
                </a:rPr>
                <a:t>H</a:t>
              </a:r>
              <a:r>
                <a:rPr kumimoji="0" lang="en" sz="2133" b="0" i="0" u="none" strike="noStrike" kern="1200" cap="none" spc="0" normalizeH="0" baseline="-25000" noProof="0">
                  <a:ln>
                    <a:noFill/>
                  </a:ln>
                  <a:solidFill>
                    <a:prstClr val="black"/>
                  </a:solidFill>
                  <a:effectLst/>
                  <a:uLnTx/>
                  <a:uFillTx/>
                  <a:latin typeface="Open Sans"/>
                  <a:ea typeface="Open Sans"/>
                  <a:cs typeface="Open Sans"/>
                  <a:sym typeface="Open Sans"/>
                </a:rPr>
                <a:t>4</a:t>
              </a:r>
              <a:endParaRPr kumimoji="0" sz="2400" b="0" i="0" u="none" strike="noStrike" kern="1200" cap="none" spc="0" normalizeH="0" baseline="-25000" noProof="0">
                <a:ln>
                  <a:noFill/>
                </a:ln>
                <a:solidFill>
                  <a:prstClr val="black"/>
                </a:solidFill>
                <a:effectLst/>
                <a:uLnTx/>
                <a:uFillTx/>
                <a:latin typeface="Calibri" panose="020F0502020204030204"/>
                <a:ea typeface="+mn-ea"/>
                <a:cs typeface="+mn-cs"/>
              </a:endParaRPr>
            </a:p>
          </p:txBody>
        </p:sp>
        <p:sp>
          <p:nvSpPr>
            <p:cNvPr id="55" name="Google Shape;1963;p185">
              <a:extLst>
                <a:ext uri="{FF2B5EF4-FFF2-40B4-BE49-F238E27FC236}">
                  <a16:creationId xmlns:a16="http://schemas.microsoft.com/office/drawing/2014/main" id="{D5465E82-4C40-374E-9D8C-B5F45446B7F4}"/>
                </a:ext>
              </a:extLst>
            </p:cNvPr>
            <p:cNvSpPr txBox="1"/>
            <p:nvPr/>
          </p:nvSpPr>
          <p:spPr>
            <a:xfrm>
              <a:off x="948625" y="3589125"/>
              <a:ext cx="771000" cy="4989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black"/>
                  </a:solidFill>
                  <a:effectLst/>
                  <a:uLnTx/>
                  <a:uFillTx/>
                  <a:latin typeface="Open Sans"/>
                  <a:ea typeface="Open Sans"/>
                  <a:cs typeface="Open Sans"/>
                  <a:sym typeface="Open Sans"/>
                </a:rPr>
                <a:t>Y</a:t>
              </a:r>
              <a:r>
                <a:rPr kumimoji="0" lang="en" sz="2400" b="0" i="0" u="none" strike="noStrike" kern="1200" cap="none" spc="0" normalizeH="0" baseline="-25000" noProof="0">
                  <a:ln>
                    <a:noFill/>
                  </a:ln>
                  <a:solidFill>
                    <a:prstClr val="black"/>
                  </a:solidFill>
                  <a:effectLst/>
                  <a:uLnTx/>
                  <a:uFillTx/>
                  <a:latin typeface="Open Sans"/>
                  <a:ea typeface="Open Sans"/>
                  <a:cs typeface="Open Sans"/>
                  <a:sym typeface="Open Sans"/>
                </a:rPr>
                <a:t>4</a:t>
              </a:r>
              <a:endParaRPr kumimoji="0" sz="2400" b="0" i="0" u="none" strike="noStrike" kern="1200" cap="none" spc="0" normalizeH="0" baseline="-25000" noProof="0">
                <a:ln>
                  <a:noFill/>
                </a:ln>
                <a:solidFill>
                  <a:prstClr val="black"/>
                </a:solidFill>
                <a:effectLst/>
                <a:uLnTx/>
                <a:uFillTx/>
                <a:latin typeface="Open Sans"/>
                <a:ea typeface="Open Sans"/>
                <a:cs typeface="Open Sans"/>
                <a:sym typeface="Open Sans"/>
              </a:endParaRPr>
            </a:p>
          </p:txBody>
        </p:sp>
        <p:sp>
          <p:nvSpPr>
            <p:cNvPr id="56" name="Google Shape;1964;p185">
              <a:extLst>
                <a:ext uri="{FF2B5EF4-FFF2-40B4-BE49-F238E27FC236}">
                  <a16:creationId xmlns:a16="http://schemas.microsoft.com/office/drawing/2014/main" id="{6D059393-35D4-C64A-9C09-E75CB01660E1}"/>
                </a:ext>
              </a:extLst>
            </p:cNvPr>
            <p:cNvSpPr txBox="1"/>
            <p:nvPr/>
          </p:nvSpPr>
          <p:spPr>
            <a:xfrm>
              <a:off x="948625" y="1319834"/>
              <a:ext cx="771000" cy="4989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black"/>
                  </a:solidFill>
                  <a:effectLst/>
                  <a:uLnTx/>
                  <a:uFillTx/>
                  <a:latin typeface="Open Sans"/>
                  <a:ea typeface="Open Sans"/>
                  <a:cs typeface="Open Sans"/>
                  <a:sym typeface="Open Sans"/>
                </a:rPr>
                <a:t>X</a:t>
              </a:r>
              <a:r>
                <a:rPr kumimoji="0" lang="en" sz="2400" b="0" i="0" u="none" strike="noStrike" kern="1200" cap="none" spc="0" normalizeH="0" baseline="-25000" noProof="0">
                  <a:ln>
                    <a:noFill/>
                  </a:ln>
                  <a:solidFill>
                    <a:prstClr val="black"/>
                  </a:solidFill>
                  <a:effectLst/>
                  <a:uLnTx/>
                  <a:uFillTx/>
                  <a:latin typeface="Open Sans"/>
                  <a:ea typeface="Open Sans"/>
                  <a:cs typeface="Open Sans"/>
                  <a:sym typeface="Open Sans"/>
                </a:rPr>
                <a:t>4</a:t>
              </a:r>
              <a:endParaRPr kumimoji="0" sz="2400" b="0" i="0" u="none" strike="noStrike" kern="1200" cap="none" spc="0" normalizeH="0" baseline="-25000" noProof="0">
                <a:ln>
                  <a:noFill/>
                </a:ln>
                <a:solidFill>
                  <a:prstClr val="black"/>
                </a:solidFill>
                <a:effectLst/>
                <a:uLnTx/>
                <a:uFillTx/>
                <a:latin typeface="Open Sans"/>
                <a:ea typeface="Open Sans"/>
                <a:cs typeface="Open Sans"/>
                <a:sym typeface="Open Sans"/>
              </a:endParaRPr>
            </a:p>
          </p:txBody>
        </p:sp>
      </p:grpSp>
      <p:grpSp>
        <p:nvGrpSpPr>
          <p:cNvPr id="57" name="Google Shape;1965;p185">
            <a:extLst>
              <a:ext uri="{FF2B5EF4-FFF2-40B4-BE49-F238E27FC236}">
                <a16:creationId xmlns:a16="http://schemas.microsoft.com/office/drawing/2014/main" id="{A0BA92E7-C508-A943-BEB0-4C4EBFC1FEAC}"/>
              </a:ext>
            </a:extLst>
          </p:cNvPr>
          <p:cNvGrpSpPr/>
          <p:nvPr/>
        </p:nvGrpSpPr>
        <p:grpSpPr>
          <a:xfrm>
            <a:off x="9641287" y="1556579"/>
            <a:ext cx="1699751" cy="3738341"/>
            <a:chOff x="885395" y="1319834"/>
            <a:chExt cx="1274813" cy="2803756"/>
          </a:xfrm>
        </p:grpSpPr>
        <p:cxnSp>
          <p:nvCxnSpPr>
            <p:cNvPr id="58" name="Google Shape;1966;p185">
              <a:extLst>
                <a:ext uri="{FF2B5EF4-FFF2-40B4-BE49-F238E27FC236}">
                  <a16:creationId xmlns:a16="http://schemas.microsoft.com/office/drawing/2014/main" id="{A315CCFB-1888-7844-B12B-2604B00F0A10}"/>
                </a:ext>
              </a:extLst>
            </p:cNvPr>
            <p:cNvCxnSpPr>
              <a:stCxn id="59" idx="3"/>
            </p:cNvCxnSpPr>
            <p:nvPr/>
          </p:nvCxnSpPr>
          <p:spPr>
            <a:xfrm>
              <a:off x="1761095" y="2694140"/>
              <a:ext cx="343500" cy="0"/>
            </a:xfrm>
            <a:prstGeom prst="straightConnector1">
              <a:avLst/>
            </a:prstGeom>
            <a:noFill/>
            <a:ln w="28575" cap="flat" cmpd="sng">
              <a:solidFill>
                <a:srgbClr val="666666"/>
              </a:solidFill>
              <a:prstDash val="solid"/>
              <a:round/>
              <a:headEnd type="none" w="med" len="med"/>
              <a:tailEnd type="stealth" w="med" len="med"/>
            </a:ln>
          </p:spPr>
        </p:cxnSp>
        <p:sp>
          <p:nvSpPr>
            <p:cNvPr id="59" name="Google Shape;1967;p185">
              <a:extLst>
                <a:ext uri="{FF2B5EF4-FFF2-40B4-BE49-F238E27FC236}">
                  <a16:creationId xmlns:a16="http://schemas.microsoft.com/office/drawing/2014/main" id="{387C372B-DA74-6F43-876B-482A65F30FC5}"/>
                </a:ext>
              </a:extLst>
            </p:cNvPr>
            <p:cNvSpPr/>
            <p:nvPr/>
          </p:nvSpPr>
          <p:spPr>
            <a:xfrm>
              <a:off x="885395" y="2458190"/>
              <a:ext cx="875700" cy="471900"/>
            </a:xfrm>
            <a:prstGeom prst="rect">
              <a:avLst/>
            </a:prstGeom>
            <a:solidFill>
              <a:srgbClr val="B6D7A8"/>
            </a:solidFill>
            <a:ln w="9525"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600" b="0" i="1" u="none" strike="noStrike" kern="1200" cap="none" spc="0" normalizeH="0" baseline="0" noProof="0">
                  <a:ln>
                    <a:noFill/>
                  </a:ln>
                  <a:solidFill>
                    <a:prstClr val="black"/>
                  </a:solidFill>
                  <a:effectLst/>
                  <a:uLnTx/>
                  <a:uFillTx/>
                  <a:latin typeface="Open Sans"/>
                  <a:ea typeface="Open Sans"/>
                  <a:cs typeface="Open Sans"/>
                  <a:sym typeface="Open Sans"/>
                </a:rPr>
                <a:t>cell</a:t>
              </a: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Google Shape;1968;p185">
              <a:extLst>
                <a:ext uri="{FF2B5EF4-FFF2-40B4-BE49-F238E27FC236}">
                  <a16:creationId xmlns:a16="http://schemas.microsoft.com/office/drawing/2014/main" id="{C1ABD0D7-578D-D347-A26E-B4A43DBD0419}"/>
                </a:ext>
              </a:extLst>
            </p:cNvPr>
            <p:cNvSpPr/>
            <p:nvPr/>
          </p:nvSpPr>
          <p:spPr>
            <a:xfrm>
              <a:off x="1063745" y="3604590"/>
              <a:ext cx="519000" cy="519000"/>
            </a:xfrm>
            <a:prstGeom prst="ellipse">
              <a:avLst/>
            </a:prstGeom>
            <a:solidFill>
              <a:srgbClr val="F9CB9C"/>
            </a:solidFill>
            <a:ln w="9525"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25000" noProof="0">
                <a:ln>
                  <a:noFill/>
                </a:ln>
                <a:solidFill>
                  <a:prstClr val="black"/>
                </a:solidFill>
                <a:effectLst/>
                <a:uLnTx/>
                <a:uFillTx/>
                <a:latin typeface="Open Sans"/>
                <a:ea typeface="Open Sans"/>
                <a:cs typeface="Open Sans"/>
                <a:sym typeface="Open Sans"/>
              </a:endParaRPr>
            </a:p>
          </p:txBody>
        </p:sp>
        <p:cxnSp>
          <p:nvCxnSpPr>
            <p:cNvPr id="61" name="Google Shape;1969;p185">
              <a:extLst>
                <a:ext uri="{FF2B5EF4-FFF2-40B4-BE49-F238E27FC236}">
                  <a16:creationId xmlns:a16="http://schemas.microsoft.com/office/drawing/2014/main" id="{DD289ECE-4D23-4749-A700-54E3EE76EDB0}"/>
                </a:ext>
              </a:extLst>
            </p:cNvPr>
            <p:cNvCxnSpPr>
              <a:stCxn id="60" idx="0"/>
              <a:endCxn id="59" idx="2"/>
            </p:cNvCxnSpPr>
            <p:nvPr/>
          </p:nvCxnSpPr>
          <p:spPr>
            <a:xfrm rot="10800000">
              <a:off x="1323245" y="2930190"/>
              <a:ext cx="0" cy="674400"/>
            </a:xfrm>
            <a:prstGeom prst="straightConnector1">
              <a:avLst/>
            </a:prstGeom>
            <a:noFill/>
            <a:ln w="28575" cap="flat" cmpd="sng">
              <a:solidFill>
                <a:srgbClr val="666666"/>
              </a:solidFill>
              <a:prstDash val="solid"/>
              <a:round/>
              <a:headEnd type="stealth" w="med" len="med"/>
              <a:tailEnd type="none" w="med" len="med"/>
            </a:ln>
          </p:spPr>
        </p:cxnSp>
        <p:sp>
          <p:nvSpPr>
            <p:cNvPr id="62" name="Google Shape;1970;p185">
              <a:extLst>
                <a:ext uri="{FF2B5EF4-FFF2-40B4-BE49-F238E27FC236}">
                  <a16:creationId xmlns:a16="http://schemas.microsoft.com/office/drawing/2014/main" id="{F8463480-3E0F-9F4E-B032-279CC24B2A68}"/>
                </a:ext>
              </a:extLst>
            </p:cNvPr>
            <p:cNvSpPr/>
            <p:nvPr/>
          </p:nvSpPr>
          <p:spPr>
            <a:xfrm>
              <a:off x="1237520" y="2006930"/>
              <a:ext cx="176100" cy="92700"/>
            </a:xfrm>
            <a:prstGeom prst="rect">
              <a:avLst/>
            </a:pr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63" name="Google Shape;1971;p185">
              <a:extLst>
                <a:ext uri="{FF2B5EF4-FFF2-40B4-BE49-F238E27FC236}">
                  <a16:creationId xmlns:a16="http://schemas.microsoft.com/office/drawing/2014/main" id="{CF210A5F-518C-0A41-9CD8-3B898AF5AF10}"/>
                </a:ext>
              </a:extLst>
            </p:cNvPr>
            <p:cNvCxnSpPr>
              <a:stCxn id="59" idx="0"/>
            </p:cNvCxnSpPr>
            <p:nvPr/>
          </p:nvCxnSpPr>
          <p:spPr>
            <a:xfrm rot="10800000">
              <a:off x="1323245" y="1765490"/>
              <a:ext cx="0" cy="692700"/>
            </a:xfrm>
            <a:prstGeom prst="straightConnector1">
              <a:avLst/>
            </a:prstGeom>
            <a:noFill/>
            <a:ln w="28575" cap="flat" cmpd="sng">
              <a:solidFill>
                <a:srgbClr val="666666"/>
              </a:solidFill>
              <a:prstDash val="solid"/>
              <a:round/>
              <a:headEnd type="stealth" w="med" len="med"/>
              <a:tailEnd type="none" w="med" len="med"/>
            </a:ln>
          </p:spPr>
        </p:cxnSp>
        <p:sp>
          <p:nvSpPr>
            <p:cNvPr id="64" name="Google Shape;1972;p185">
              <a:extLst>
                <a:ext uri="{FF2B5EF4-FFF2-40B4-BE49-F238E27FC236}">
                  <a16:creationId xmlns:a16="http://schemas.microsoft.com/office/drawing/2014/main" id="{4DAC6D2F-1F7C-EA41-BE3E-D704B3C3079B}"/>
                </a:ext>
              </a:extLst>
            </p:cNvPr>
            <p:cNvSpPr txBox="1"/>
            <p:nvPr/>
          </p:nvSpPr>
          <p:spPr>
            <a:xfrm>
              <a:off x="1719508" y="2171091"/>
              <a:ext cx="440700" cy="49320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133" b="0" i="0" u="none" strike="noStrike" kern="1200" cap="none" spc="0" normalizeH="0" baseline="0" noProof="0">
                  <a:ln>
                    <a:noFill/>
                  </a:ln>
                  <a:solidFill>
                    <a:prstClr val="black"/>
                  </a:solidFill>
                  <a:effectLst/>
                  <a:uLnTx/>
                  <a:uFillTx/>
                  <a:latin typeface="Open Sans"/>
                  <a:ea typeface="Open Sans"/>
                  <a:cs typeface="Open Sans"/>
                  <a:sym typeface="Open Sans"/>
                </a:rPr>
                <a:t>H</a:t>
              </a:r>
              <a:r>
                <a:rPr kumimoji="0" lang="en" sz="2133" b="0" i="0" u="none" strike="noStrike" kern="1200" cap="none" spc="0" normalizeH="0" baseline="-25000" noProof="0">
                  <a:ln>
                    <a:noFill/>
                  </a:ln>
                  <a:solidFill>
                    <a:prstClr val="black"/>
                  </a:solidFill>
                  <a:effectLst/>
                  <a:uLnTx/>
                  <a:uFillTx/>
                  <a:latin typeface="Open Sans"/>
                  <a:ea typeface="Open Sans"/>
                  <a:cs typeface="Open Sans"/>
                  <a:sym typeface="Open Sans"/>
                </a:rPr>
                <a:t>5</a:t>
              </a:r>
              <a:endParaRPr kumimoji="0" sz="2400" b="0" i="0" u="none" strike="noStrike" kern="1200" cap="none" spc="0" normalizeH="0" baseline="-25000" noProof="0">
                <a:ln>
                  <a:noFill/>
                </a:ln>
                <a:solidFill>
                  <a:prstClr val="black"/>
                </a:solidFill>
                <a:effectLst/>
                <a:uLnTx/>
                <a:uFillTx/>
                <a:latin typeface="Calibri" panose="020F0502020204030204"/>
                <a:ea typeface="+mn-ea"/>
                <a:cs typeface="+mn-cs"/>
              </a:endParaRPr>
            </a:p>
          </p:txBody>
        </p:sp>
        <p:sp>
          <p:nvSpPr>
            <p:cNvPr id="65" name="Google Shape;1973;p185">
              <a:extLst>
                <a:ext uri="{FF2B5EF4-FFF2-40B4-BE49-F238E27FC236}">
                  <a16:creationId xmlns:a16="http://schemas.microsoft.com/office/drawing/2014/main" id="{F048020F-C43A-F34C-ACB8-64F3EB572EB2}"/>
                </a:ext>
              </a:extLst>
            </p:cNvPr>
            <p:cNvSpPr txBox="1"/>
            <p:nvPr/>
          </p:nvSpPr>
          <p:spPr>
            <a:xfrm>
              <a:off x="948625" y="3589125"/>
              <a:ext cx="771000" cy="4989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black"/>
                  </a:solidFill>
                  <a:effectLst/>
                  <a:uLnTx/>
                  <a:uFillTx/>
                  <a:latin typeface="Open Sans"/>
                  <a:ea typeface="Open Sans"/>
                  <a:cs typeface="Open Sans"/>
                  <a:sym typeface="Open Sans"/>
                </a:rPr>
                <a:t>Y</a:t>
              </a:r>
              <a:r>
                <a:rPr kumimoji="0" lang="en" sz="2400" b="0" i="0" u="none" strike="noStrike" kern="1200" cap="none" spc="0" normalizeH="0" baseline="-25000" noProof="0">
                  <a:ln>
                    <a:noFill/>
                  </a:ln>
                  <a:solidFill>
                    <a:prstClr val="black"/>
                  </a:solidFill>
                  <a:effectLst/>
                  <a:uLnTx/>
                  <a:uFillTx/>
                  <a:latin typeface="Open Sans"/>
                  <a:ea typeface="Open Sans"/>
                  <a:cs typeface="Open Sans"/>
                  <a:sym typeface="Open Sans"/>
                </a:rPr>
                <a:t>5</a:t>
              </a:r>
              <a:endParaRPr kumimoji="0" sz="2400" b="0" i="0" u="none" strike="noStrike" kern="1200" cap="none" spc="0" normalizeH="0" baseline="-25000" noProof="0">
                <a:ln>
                  <a:noFill/>
                </a:ln>
                <a:solidFill>
                  <a:prstClr val="black"/>
                </a:solidFill>
                <a:effectLst/>
                <a:uLnTx/>
                <a:uFillTx/>
                <a:latin typeface="Open Sans"/>
                <a:ea typeface="Open Sans"/>
                <a:cs typeface="Open Sans"/>
                <a:sym typeface="Open Sans"/>
              </a:endParaRPr>
            </a:p>
          </p:txBody>
        </p:sp>
        <p:sp>
          <p:nvSpPr>
            <p:cNvPr id="66" name="Google Shape;1974;p185">
              <a:extLst>
                <a:ext uri="{FF2B5EF4-FFF2-40B4-BE49-F238E27FC236}">
                  <a16:creationId xmlns:a16="http://schemas.microsoft.com/office/drawing/2014/main" id="{18DE0CD2-EFAE-E74B-8220-836AA390DC40}"/>
                </a:ext>
              </a:extLst>
            </p:cNvPr>
            <p:cNvSpPr txBox="1"/>
            <p:nvPr/>
          </p:nvSpPr>
          <p:spPr>
            <a:xfrm>
              <a:off x="948625" y="1319834"/>
              <a:ext cx="771000" cy="4989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black"/>
                  </a:solidFill>
                  <a:effectLst/>
                  <a:uLnTx/>
                  <a:uFillTx/>
                  <a:latin typeface="Open Sans"/>
                  <a:ea typeface="Open Sans"/>
                  <a:cs typeface="Open Sans"/>
                  <a:sym typeface="Open Sans"/>
                </a:rPr>
                <a:t>X</a:t>
              </a:r>
              <a:r>
                <a:rPr kumimoji="0" lang="en" sz="2400" b="0" i="0" u="none" strike="noStrike" kern="1200" cap="none" spc="0" normalizeH="0" baseline="-25000" noProof="0">
                  <a:ln>
                    <a:noFill/>
                  </a:ln>
                  <a:solidFill>
                    <a:prstClr val="black"/>
                  </a:solidFill>
                  <a:effectLst/>
                  <a:uLnTx/>
                  <a:uFillTx/>
                  <a:latin typeface="Open Sans"/>
                  <a:ea typeface="Open Sans"/>
                  <a:cs typeface="Open Sans"/>
                  <a:sym typeface="Open Sans"/>
                </a:rPr>
                <a:t>5</a:t>
              </a:r>
              <a:endParaRPr kumimoji="0" sz="2400" b="0" i="0" u="none" strike="noStrike" kern="1200" cap="none" spc="0" normalizeH="0" baseline="-25000" noProof="0">
                <a:ln>
                  <a:noFill/>
                </a:ln>
                <a:solidFill>
                  <a:prstClr val="black"/>
                </a:solidFill>
                <a:effectLst/>
                <a:uLnTx/>
                <a:uFillTx/>
                <a:latin typeface="Open Sans"/>
                <a:ea typeface="Open Sans"/>
                <a:cs typeface="Open Sans"/>
                <a:sym typeface="Open Sans"/>
              </a:endParaRPr>
            </a:p>
          </p:txBody>
        </p:sp>
      </p:grpSp>
      <p:sp>
        <p:nvSpPr>
          <p:cNvPr id="67" name="Google Shape;1975;p185">
            <a:extLst>
              <a:ext uri="{FF2B5EF4-FFF2-40B4-BE49-F238E27FC236}">
                <a16:creationId xmlns:a16="http://schemas.microsoft.com/office/drawing/2014/main" id="{6F9EA7BD-B0C6-5A48-9481-D11849B79F78}"/>
              </a:ext>
            </a:extLst>
          </p:cNvPr>
          <p:cNvSpPr txBox="1"/>
          <p:nvPr/>
        </p:nvSpPr>
        <p:spPr>
          <a:xfrm>
            <a:off x="0" y="5452411"/>
            <a:ext cx="5002287" cy="7008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000" b="0" i="0" u="none" strike="noStrike" kern="1200" cap="none" spc="0" normalizeH="0" baseline="0" noProof="0" dirty="0">
                <a:ln>
                  <a:noFill/>
                </a:ln>
                <a:solidFill>
                  <a:srgbClr val="00B050"/>
                </a:solidFill>
                <a:effectLst/>
                <a:uLnTx/>
                <a:uFillTx/>
                <a:latin typeface="Chalkduster" panose="03050602040202020205" pitchFamily="66" charset="77"/>
                <a:ea typeface="Nothing You Could Do"/>
                <a:cs typeface="Nothing You Could Do"/>
                <a:sym typeface="Nothing You Could Do"/>
              </a:rPr>
              <a:t>The same weights and biases are shared and updated in the training loop (across iterations)</a:t>
            </a:r>
            <a:endParaRPr kumimoji="0" sz="2000" b="0" i="0" u="none" strike="noStrike" kern="1200" cap="none" spc="0" normalizeH="0" baseline="-25000" noProof="0" dirty="0">
              <a:ln>
                <a:noFill/>
              </a:ln>
              <a:solidFill>
                <a:srgbClr val="00B050"/>
              </a:solidFill>
              <a:effectLst/>
              <a:uLnTx/>
              <a:uFillTx/>
              <a:latin typeface="Chalkduster" panose="03050602040202020205" pitchFamily="66" charset="77"/>
              <a:ea typeface="Nothing You Could Do"/>
              <a:cs typeface="Nothing You Could Do"/>
              <a:sym typeface="Nothing You Could Do"/>
            </a:endParaRPr>
          </a:p>
        </p:txBody>
      </p:sp>
    </p:spTree>
    <p:extLst>
      <p:ext uri="{BB962C8B-B14F-4D97-AF65-F5344CB8AC3E}">
        <p14:creationId xmlns:p14="http://schemas.microsoft.com/office/powerpoint/2010/main" val="473285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3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3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3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fade">
                                      <p:cBhvr>
                                        <p:cTn id="27" dur="3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B8F39-4BAE-5C41-B37D-DA1F993DC248}"/>
              </a:ext>
            </a:extLst>
          </p:cNvPr>
          <p:cNvSpPr>
            <a:spLocks noGrp="1"/>
          </p:cNvSpPr>
          <p:nvPr>
            <p:ph type="title"/>
          </p:nvPr>
        </p:nvSpPr>
        <p:spPr/>
        <p:txBody>
          <a:bodyPr/>
          <a:lstStyle/>
          <a:p>
            <a:r>
              <a:rPr lang="en" dirty="0"/>
              <a:t>You can layer RNN cells and treat them as one cell</a:t>
            </a:r>
            <a:endParaRPr lang="en-US" dirty="0"/>
          </a:p>
        </p:txBody>
      </p:sp>
      <p:sp>
        <p:nvSpPr>
          <p:cNvPr id="4" name="Slide Number Placeholder 3">
            <a:extLst>
              <a:ext uri="{FF2B5EF4-FFF2-40B4-BE49-F238E27FC236}">
                <a16:creationId xmlns:a16="http://schemas.microsoft.com/office/drawing/2014/main" id="{2FB1E887-4C54-1548-A83B-8FF88A0E306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0DDB0A-888B-469C-95C7-F248D335DDDC}" type="slidenum">
              <a:rPr kumimoji="0" lang="en-US" sz="2000" b="0" i="0" u="none" strike="noStrike" kern="1200" cap="none" spc="0" normalizeH="0" baseline="0" noProof="0" smtClean="0">
                <a:ln>
                  <a:noFill/>
                </a:ln>
                <a:solidFill>
                  <a:srgbClr val="999999"/>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2000" b="0" i="0" u="none" strike="noStrike" kern="1200" cap="none" spc="0" normalizeH="0" baseline="0" noProof="0">
              <a:ln>
                <a:noFill/>
              </a:ln>
              <a:solidFill>
                <a:srgbClr val="999999"/>
              </a:solidFill>
              <a:effectLst/>
              <a:uLnTx/>
              <a:uFillTx/>
              <a:latin typeface="Arial" panose="020B0604020202020204" pitchFamily="34" charset="0"/>
              <a:ea typeface="+mn-ea"/>
              <a:cs typeface="Arial" panose="020B0604020202020204" pitchFamily="34" charset="0"/>
            </a:endParaRPr>
          </a:p>
        </p:txBody>
      </p:sp>
      <p:cxnSp>
        <p:nvCxnSpPr>
          <p:cNvPr id="5" name="Google Shape;1981;p186">
            <a:extLst>
              <a:ext uri="{FF2B5EF4-FFF2-40B4-BE49-F238E27FC236}">
                <a16:creationId xmlns:a16="http://schemas.microsoft.com/office/drawing/2014/main" id="{4DFDC037-3149-7040-80A3-C94EB440A092}"/>
              </a:ext>
            </a:extLst>
          </p:cNvPr>
          <p:cNvCxnSpPr/>
          <p:nvPr/>
        </p:nvCxnSpPr>
        <p:spPr>
          <a:xfrm>
            <a:off x="1413860" y="3849196"/>
            <a:ext cx="369200" cy="0"/>
          </a:xfrm>
          <a:prstGeom prst="straightConnector1">
            <a:avLst/>
          </a:prstGeom>
          <a:noFill/>
          <a:ln w="19050" cap="flat" cmpd="sng">
            <a:solidFill>
              <a:srgbClr val="666666"/>
            </a:solidFill>
            <a:prstDash val="solid"/>
            <a:round/>
            <a:headEnd type="none" w="med" len="med"/>
            <a:tailEnd type="stealth" w="med" len="med"/>
          </a:ln>
        </p:spPr>
      </p:cxnSp>
      <p:sp>
        <p:nvSpPr>
          <p:cNvPr id="6" name="Google Shape;1982;p186">
            <a:extLst>
              <a:ext uri="{FF2B5EF4-FFF2-40B4-BE49-F238E27FC236}">
                <a16:creationId xmlns:a16="http://schemas.microsoft.com/office/drawing/2014/main" id="{CEFE3B4B-5526-954C-97DB-390473C6BAF2}"/>
              </a:ext>
            </a:extLst>
          </p:cNvPr>
          <p:cNvSpPr txBox="1"/>
          <p:nvPr/>
        </p:nvSpPr>
        <p:spPr>
          <a:xfrm>
            <a:off x="1234704" y="3376539"/>
            <a:ext cx="473600" cy="53040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black"/>
                </a:solidFill>
                <a:effectLst/>
                <a:uLnTx/>
                <a:uFillTx/>
                <a:latin typeface="Open Sans"/>
                <a:ea typeface="Open Sans"/>
                <a:cs typeface="Open Sans"/>
                <a:sym typeface="Open Sans"/>
              </a:rPr>
              <a:t>0</a:t>
            </a:r>
            <a:endParaRPr kumimoji="0" sz="2400" b="0" i="0" u="none" strike="noStrike" kern="1200" cap="none" spc="0" normalizeH="0" baseline="-25000" noProof="0">
              <a:ln>
                <a:noFill/>
              </a:ln>
              <a:solidFill>
                <a:prstClr val="black"/>
              </a:solidFill>
              <a:effectLst/>
              <a:uLnTx/>
              <a:uFillTx/>
              <a:latin typeface="Open Sans"/>
              <a:ea typeface="Open Sans"/>
              <a:cs typeface="Open Sans"/>
              <a:sym typeface="Open Sans"/>
            </a:endParaRPr>
          </a:p>
        </p:txBody>
      </p:sp>
      <p:cxnSp>
        <p:nvCxnSpPr>
          <p:cNvPr id="7" name="Google Shape;1983;p186">
            <a:extLst>
              <a:ext uri="{FF2B5EF4-FFF2-40B4-BE49-F238E27FC236}">
                <a16:creationId xmlns:a16="http://schemas.microsoft.com/office/drawing/2014/main" id="{30EC263A-23E0-8C45-A94C-2C11D14901FB}"/>
              </a:ext>
            </a:extLst>
          </p:cNvPr>
          <p:cNvCxnSpPr/>
          <p:nvPr/>
        </p:nvCxnSpPr>
        <p:spPr>
          <a:xfrm>
            <a:off x="1415400" y="2965972"/>
            <a:ext cx="369200" cy="0"/>
          </a:xfrm>
          <a:prstGeom prst="straightConnector1">
            <a:avLst/>
          </a:prstGeom>
          <a:noFill/>
          <a:ln w="19050" cap="flat" cmpd="sng">
            <a:solidFill>
              <a:srgbClr val="666666"/>
            </a:solidFill>
            <a:prstDash val="solid"/>
            <a:round/>
            <a:headEnd type="none" w="med" len="med"/>
            <a:tailEnd type="stealth" w="med" len="med"/>
          </a:ln>
        </p:spPr>
      </p:cxnSp>
      <p:sp>
        <p:nvSpPr>
          <p:cNvPr id="8" name="Google Shape;1984;p186">
            <a:extLst>
              <a:ext uri="{FF2B5EF4-FFF2-40B4-BE49-F238E27FC236}">
                <a16:creationId xmlns:a16="http://schemas.microsoft.com/office/drawing/2014/main" id="{2F66D4FD-69B3-3241-A1A0-5D6B328B523F}"/>
              </a:ext>
            </a:extLst>
          </p:cNvPr>
          <p:cNvSpPr txBox="1"/>
          <p:nvPr/>
        </p:nvSpPr>
        <p:spPr>
          <a:xfrm>
            <a:off x="1236245" y="2493313"/>
            <a:ext cx="473600" cy="53040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black"/>
                </a:solidFill>
                <a:effectLst/>
                <a:uLnTx/>
                <a:uFillTx/>
                <a:latin typeface="Open Sans"/>
                <a:ea typeface="Open Sans"/>
                <a:cs typeface="Open Sans"/>
                <a:sym typeface="Open Sans"/>
              </a:rPr>
              <a:t>0</a:t>
            </a:r>
            <a:endParaRPr kumimoji="0" sz="2400" b="0" i="0" u="none" strike="noStrike" kern="1200" cap="none" spc="0" normalizeH="0" baseline="-25000" noProof="0">
              <a:ln>
                <a:noFill/>
              </a:ln>
              <a:solidFill>
                <a:prstClr val="black"/>
              </a:solidFill>
              <a:effectLst/>
              <a:uLnTx/>
              <a:uFillTx/>
              <a:latin typeface="Open Sans"/>
              <a:ea typeface="Open Sans"/>
              <a:cs typeface="Open Sans"/>
              <a:sym typeface="Open Sans"/>
            </a:endParaRPr>
          </a:p>
        </p:txBody>
      </p:sp>
      <p:grpSp>
        <p:nvGrpSpPr>
          <p:cNvPr id="9" name="Google Shape;1985;p186">
            <a:extLst>
              <a:ext uri="{FF2B5EF4-FFF2-40B4-BE49-F238E27FC236}">
                <a16:creationId xmlns:a16="http://schemas.microsoft.com/office/drawing/2014/main" id="{6A007A59-2DAC-9D40-8568-7915B56D4BCC}"/>
              </a:ext>
            </a:extLst>
          </p:cNvPr>
          <p:cNvGrpSpPr/>
          <p:nvPr/>
        </p:nvGrpSpPr>
        <p:grpSpPr>
          <a:xfrm>
            <a:off x="1768613" y="1748567"/>
            <a:ext cx="1568684" cy="3368643"/>
            <a:chOff x="1317182" y="1311425"/>
            <a:chExt cx="1176513" cy="2526482"/>
          </a:xfrm>
        </p:grpSpPr>
        <p:sp>
          <p:nvSpPr>
            <p:cNvPr id="10" name="Google Shape;1986;p186">
              <a:extLst>
                <a:ext uri="{FF2B5EF4-FFF2-40B4-BE49-F238E27FC236}">
                  <a16:creationId xmlns:a16="http://schemas.microsoft.com/office/drawing/2014/main" id="{50352A1B-502C-AB41-B06F-7693CC7FE09F}"/>
                </a:ext>
              </a:extLst>
            </p:cNvPr>
            <p:cNvSpPr/>
            <p:nvPr/>
          </p:nvSpPr>
          <p:spPr>
            <a:xfrm>
              <a:off x="1317182" y="2704048"/>
              <a:ext cx="705900" cy="380400"/>
            </a:xfrm>
            <a:prstGeom prst="rect">
              <a:avLst/>
            </a:prstGeom>
            <a:solidFill>
              <a:srgbClr val="B6D7A8"/>
            </a:solidFill>
            <a:ln w="9525"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600" b="0" i="1" u="none" strike="noStrike" kern="1200" cap="none" spc="0" normalizeH="0" baseline="0" noProof="0">
                  <a:ln>
                    <a:noFill/>
                  </a:ln>
                  <a:solidFill>
                    <a:prstClr val="black"/>
                  </a:solidFill>
                  <a:effectLst/>
                  <a:uLnTx/>
                  <a:uFillTx/>
                  <a:latin typeface="Open Sans"/>
                  <a:ea typeface="Open Sans"/>
                  <a:cs typeface="Open Sans"/>
                  <a:sym typeface="Open Sans"/>
                </a:rPr>
                <a:t>cell</a:t>
              </a: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1" name="Google Shape;1987;p186">
              <a:extLst>
                <a:ext uri="{FF2B5EF4-FFF2-40B4-BE49-F238E27FC236}">
                  <a16:creationId xmlns:a16="http://schemas.microsoft.com/office/drawing/2014/main" id="{5214B1CF-40A5-1A4A-86F6-25847880DFEB}"/>
                </a:ext>
              </a:extLst>
            </p:cNvPr>
            <p:cNvCxnSpPr>
              <a:stCxn id="22" idx="0"/>
              <a:endCxn id="10" idx="2"/>
            </p:cNvCxnSpPr>
            <p:nvPr/>
          </p:nvCxnSpPr>
          <p:spPr>
            <a:xfrm rot="10800000">
              <a:off x="1670131" y="3084406"/>
              <a:ext cx="0" cy="280200"/>
            </a:xfrm>
            <a:prstGeom prst="straightConnector1">
              <a:avLst/>
            </a:prstGeom>
            <a:noFill/>
            <a:ln w="19050" cap="flat" cmpd="sng">
              <a:solidFill>
                <a:srgbClr val="666666"/>
              </a:solidFill>
              <a:prstDash val="solid"/>
              <a:round/>
              <a:headEnd type="stealth" w="med" len="med"/>
              <a:tailEnd type="none" w="med" len="med"/>
            </a:ln>
          </p:spPr>
        </p:cxnSp>
        <p:cxnSp>
          <p:nvCxnSpPr>
            <p:cNvPr id="12" name="Google Shape;1989;p186">
              <a:extLst>
                <a:ext uri="{FF2B5EF4-FFF2-40B4-BE49-F238E27FC236}">
                  <a16:creationId xmlns:a16="http://schemas.microsoft.com/office/drawing/2014/main" id="{AEBDEF0C-3E15-384B-AEC2-495A277ECB6E}"/>
                </a:ext>
              </a:extLst>
            </p:cNvPr>
            <p:cNvCxnSpPr>
              <a:stCxn id="10" idx="0"/>
            </p:cNvCxnSpPr>
            <p:nvPr/>
          </p:nvCxnSpPr>
          <p:spPr>
            <a:xfrm rot="10800000">
              <a:off x="1670132" y="2409448"/>
              <a:ext cx="0" cy="294600"/>
            </a:xfrm>
            <a:prstGeom prst="straightConnector1">
              <a:avLst/>
            </a:prstGeom>
            <a:noFill/>
            <a:ln w="19050" cap="flat" cmpd="sng">
              <a:solidFill>
                <a:srgbClr val="666666"/>
              </a:solidFill>
              <a:prstDash val="solid"/>
              <a:round/>
              <a:headEnd type="stealth" w="med" len="med"/>
              <a:tailEnd type="none" w="med" len="med"/>
            </a:ln>
          </p:spPr>
        </p:cxnSp>
        <p:sp>
          <p:nvSpPr>
            <p:cNvPr id="13" name="Google Shape;1991;p186">
              <a:extLst>
                <a:ext uri="{FF2B5EF4-FFF2-40B4-BE49-F238E27FC236}">
                  <a16:creationId xmlns:a16="http://schemas.microsoft.com/office/drawing/2014/main" id="{69132DFC-0996-254C-B2FF-A8D2A068E43E}"/>
                </a:ext>
              </a:extLst>
            </p:cNvPr>
            <p:cNvSpPr txBox="1"/>
            <p:nvPr/>
          </p:nvSpPr>
          <p:spPr>
            <a:xfrm>
              <a:off x="1879340" y="2472603"/>
              <a:ext cx="613200" cy="3975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black"/>
                  </a:solidFill>
                  <a:effectLst/>
                  <a:uLnTx/>
                  <a:uFillTx/>
                  <a:latin typeface="Open Sans"/>
                  <a:ea typeface="Open Sans"/>
                  <a:cs typeface="Open Sans"/>
                  <a:sym typeface="Open Sans"/>
                </a:rPr>
                <a:t>H’</a:t>
              </a:r>
              <a:r>
                <a:rPr kumimoji="0" lang="en" sz="2400" b="0" i="0" u="none" strike="noStrike" kern="1200" cap="none" spc="0" normalizeH="0" baseline="-25000" noProof="0">
                  <a:ln>
                    <a:noFill/>
                  </a:ln>
                  <a:solidFill>
                    <a:prstClr val="black"/>
                  </a:solidFill>
                  <a:effectLst/>
                  <a:uLnTx/>
                  <a:uFillTx/>
                  <a:latin typeface="Open Sans"/>
                  <a:ea typeface="Open Sans"/>
                  <a:cs typeface="Open Sans"/>
                  <a:sym typeface="Open Sans"/>
                </a:rPr>
                <a:t>0</a:t>
              </a:r>
              <a:endParaRPr kumimoji="0" sz="2400" b="0" i="0" u="none" strike="noStrike" kern="1200" cap="none" spc="0" normalizeH="0" baseline="-25000" noProof="0">
                <a:ln>
                  <a:noFill/>
                </a:ln>
                <a:solidFill>
                  <a:prstClr val="black"/>
                </a:solidFill>
                <a:effectLst/>
                <a:uLnTx/>
                <a:uFillTx/>
                <a:latin typeface="Open Sans"/>
                <a:ea typeface="Open Sans"/>
                <a:cs typeface="Open Sans"/>
                <a:sym typeface="Open Sans"/>
              </a:endParaRPr>
            </a:p>
          </p:txBody>
        </p:sp>
        <p:cxnSp>
          <p:nvCxnSpPr>
            <p:cNvPr id="14" name="Google Shape;1992;p186">
              <a:extLst>
                <a:ext uri="{FF2B5EF4-FFF2-40B4-BE49-F238E27FC236}">
                  <a16:creationId xmlns:a16="http://schemas.microsoft.com/office/drawing/2014/main" id="{3E4675DF-51CB-F049-BAA9-1390888C5702}"/>
                </a:ext>
              </a:extLst>
            </p:cNvPr>
            <p:cNvCxnSpPr>
              <a:stCxn id="10" idx="3"/>
            </p:cNvCxnSpPr>
            <p:nvPr/>
          </p:nvCxnSpPr>
          <p:spPr>
            <a:xfrm>
              <a:off x="2023082" y="2894248"/>
              <a:ext cx="436800" cy="0"/>
            </a:xfrm>
            <a:prstGeom prst="straightConnector1">
              <a:avLst/>
            </a:prstGeom>
            <a:noFill/>
            <a:ln w="19050" cap="flat" cmpd="sng">
              <a:solidFill>
                <a:srgbClr val="666666"/>
              </a:solidFill>
              <a:prstDash val="solid"/>
              <a:round/>
              <a:headEnd type="none" w="med" len="med"/>
              <a:tailEnd type="stealth" w="med" len="med"/>
            </a:ln>
          </p:spPr>
        </p:cxnSp>
        <p:sp>
          <p:nvSpPr>
            <p:cNvPr id="15" name="Google Shape;1994;p186">
              <a:extLst>
                <a:ext uri="{FF2B5EF4-FFF2-40B4-BE49-F238E27FC236}">
                  <a16:creationId xmlns:a16="http://schemas.microsoft.com/office/drawing/2014/main" id="{6687507F-1F6F-5547-A0A2-AC5A645431B9}"/>
                </a:ext>
              </a:extLst>
            </p:cNvPr>
            <p:cNvSpPr/>
            <p:nvPr/>
          </p:nvSpPr>
          <p:spPr>
            <a:xfrm>
              <a:off x="1601038" y="2340275"/>
              <a:ext cx="141900" cy="74700"/>
            </a:xfrm>
            <a:prstGeom prst="rect">
              <a:avLst/>
            </a:pr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6" name="Google Shape;1995;p186">
              <a:extLst>
                <a:ext uri="{FF2B5EF4-FFF2-40B4-BE49-F238E27FC236}">
                  <a16:creationId xmlns:a16="http://schemas.microsoft.com/office/drawing/2014/main" id="{4E67E120-3A73-A34A-8DAF-AF5CBFD3E21B}"/>
                </a:ext>
              </a:extLst>
            </p:cNvPr>
            <p:cNvGrpSpPr/>
            <p:nvPr/>
          </p:nvGrpSpPr>
          <p:grpSpPr>
            <a:xfrm>
              <a:off x="1385753" y="3269199"/>
              <a:ext cx="568659" cy="568708"/>
              <a:chOff x="947600" y="3344827"/>
              <a:chExt cx="492900" cy="492900"/>
            </a:xfrm>
          </p:grpSpPr>
          <p:sp>
            <p:nvSpPr>
              <p:cNvPr id="22" name="Google Shape;1988;p186">
                <a:extLst>
                  <a:ext uri="{FF2B5EF4-FFF2-40B4-BE49-F238E27FC236}">
                    <a16:creationId xmlns:a16="http://schemas.microsoft.com/office/drawing/2014/main" id="{3BB9D293-2626-E64E-86E7-3AFC8289616E}"/>
                  </a:ext>
                </a:extLst>
              </p:cNvPr>
              <p:cNvSpPr/>
              <p:nvPr/>
            </p:nvSpPr>
            <p:spPr>
              <a:xfrm>
                <a:off x="1012743" y="3427517"/>
                <a:ext cx="362700" cy="362700"/>
              </a:xfrm>
              <a:prstGeom prst="ellipse">
                <a:avLst/>
              </a:prstGeom>
              <a:solidFill>
                <a:srgbClr val="F9CB9C"/>
              </a:solidFill>
              <a:ln w="9525"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25000" noProof="0">
                  <a:ln>
                    <a:noFill/>
                  </a:ln>
                  <a:solidFill>
                    <a:prstClr val="black"/>
                  </a:solidFill>
                  <a:effectLst/>
                  <a:uLnTx/>
                  <a:uFillTx/>
                  <a:latin typeface="Open Sans"/>
                  <a:ea typeface="Open Sans"/>
                  <a:cs typeface="Open Sans"/>
                  <a:sym typeface="Open Sans"/>
                </a:endParaRPr>
              </a:p>
            </p:txBody>
          </p:sp>
          <p:sp>
            <p:nvSpPr>
              <p:cNvPr id="23" name="Google Shape;1996;p186">
                <a:extLst>
                  <a:ext uri="{FF2B5EF4-FFF2-40B4-BE49-F238E27FC236}">
                    <a16:creationId xmlns:a16="http://schemas.microsoft.com/office/drawing/2014/main" id="{CF8617B6-FBE6-9D46-8CD2-ABF458EC4ADC}"/>
                  </a:ext>
                </a:extLst>
              </p:cNvPr>
              <p:cNvSpPr txBox="1"/>
              <p:nvPr/>
            </p:nvSpPr>
            <p:spPr>
              <a:xfrm>
                <a:off x="947600" y="3344827"/>
                <a:ext cx="492900" cy="4929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black"/>
                    </a:solidFill>
                    <a:effectLst/>
                    <a:uLnTx/>
                    <a:uFillTx/>
                    <a:latin typeface="Open Sans"/>
                    <a:ea typeface="Open Sans"/>
                    <a:cs typeface="Open Sans"/>
                    <a:sym typeface="Open Sans"/>
                  </a:rPr>
                  <a:t>Y</a:t>
                </a:r>
                <a:r>
                  <a:rPr kumimoji="0" lang="en" sz="2400" b="0" i="0" u="none" strike="noStrike" kern="1200" cap="none" spc="0" normalizeH="0" baseline="-25000" noProof="0">
                    <a:ln>
                      <a:noFill/>
                    </a:ln>
                    <a:solidFill>
                      <a:prstClr val="black"/>
                    </a:solidFill>
                    <a:effectLst/>
                    <a:uLnTx/>
                    <a:uFillTx/>
                    <a:latin typeface="Open Sans"/>
                    <a:ea typeface="Open Sans"/>
                    <a:cs typeface="Open Sans"/>
                    <a:sym typeface="Open Sans"/>
                  </a:rPr>
                  <a:t>0</a:t>
                </a:r>
                <a:endParaRPr kumimoji="0" sz="2400" b="0" i="0" u="none" strike="noStrike" kern="1200" cap="none" spc="0" normalizeH="0" baseline="0" noProof="0">
                  <a:ln>
                    <a:noFill/>
                  </a:ln>
                  <a:solidFill>
                    <a:prstClr val="black"/>
                  </a:solidFill>
                  <a:effectLst/>
                  <a:uLnTx/>
                  <a:uFillTx/>
                  <a:latin typeface="Open Sans"/>
                  <a:ea typeface="Open Sans"/>
                  <a:cs typeface="Open Sans"/>
                  <a:sym typeface="Open Sans"/>
                </a:endParaRPr>
              </a:p>
            </p:txBody>
          </p:sp>
        </p:grpSp>
        <p:sp>
          <p:nvSpPr>
            <p:cNvPr id="17" name="Google Shape;1997;p186">
              <a:extLst>
                <a:ext uri="{FF2B5EF4-FFF2-40B4-BE49-F238E27FC236}">
                  <a16:creationId xmlns:a16="http://schemas.microsoft.com/office/drawing/2014/main" id="{B13E95AD-7148-2940-BAE0-001D0D924180}"/>
                </a:ext>
              </a:extLst>
            </p:cNvPr>
            <p:cNvSpPr/>
            <p:nvPr/>
          </p:nvSpPr>
          <p:spPr>
            <a:xfrm>
              <a:off x="1318338" y="2041630"/>
              <a:ext cx="706200" cy="380400"/>
            </a:xfrm>
            <a:prstGeom prst="rect">
              <a:avLst/>
            </a:prstGeom>
            <a:solidFill>
              <a:srgbClr val="B6D7A8"/>
            </a:solidFill>
            <a:ln w="9525"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600" b="0" i="1" u="none" strike="noStrike" kern="1200" cap="none" spc="0" normalizeH="0" baseline="0" noProof="0">
                  <a:ln>
                    <a:noFill/>
                  </a:ln>
                  <a:solidFill>
                    <a:prstClr val="black"/>
                  </a:solidFill>
                  <a:effectLst/>
                  <a:uLnTx/>
                  <a:uFillTx/>
                  <a:latin typeface="Open Sans"/>
                  <a:ea typeface="Open Sans"/>
                  <a:cs typeface="Open Sans"/>
                  <a:sym typeface="Open Sans"/>
                </a:rPr>
                <a:t>cell</a:t>
              </a: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8" name="Google Shape;1998;p186">
              <a:extLst>
                <a:ext uri="{FF2B5EF4-FFF2-40B4-BE49-F238E27FC236}">
                  <a16:creationId xmlns:a16="http://schemas.microsoft.com/office/drawing/2014/main" id="{DF16D1E0-974A-6B42-94D4-DE80F8352187}"/>
                </a:ext>
              </a:extLst>
            </p:cNvPr>
            <p:cNvCxnSpPr>
              <a:stCxn id="17" idx="0"/>
            </p:cNvCxnSpPr>
            <p:nvPr/>
          </p:nvCxnSpPr>
          <p:spPr>
            <a:xfrm rot="10800000">
              <a:off x="1671438" y="1747030"/>
              <a:ext cx="0" cy="294600"/>
            </a:xfrm>
            <a:prstGeom prst="straightConnector1">
              <a:avLst/>
            </a:prstGeom>
            <a:noFill/>
            <a:ln w="19050" cap="flat" cmpd="sng">
              <a:solidFill>
                <a:srgbClr val="666666"/>
              </a:solidFill>
              <a:prstDash val="solid"/>
              <a:round/>
              <a:headEnd type="stealth" w="med" len="med"/>
              <a:tailEnd type="none" w="med" len="med"/>
            </a:ln>
          </p:spPr>
        </p:cxnSp>
        <p:sp>
          <p:nvSpPr>
            <p:cNvPr id="19" name="Google Shape;1999;p186">
              <a:extLst>
                <a:ext uri="{FF2B5EF4-FFF2-40B4-BE49-F238E27FC236}">
                  <a16:creationId xmlns:a16="http://schemas.microsoft.com/office/drawing/2014/main" id="{29881CED-D23D-114B-B758-26648A42F825}"/>
                </a:ext>
              </a:extLst>
            </p:cNvPr>
            <p:cNvSpPr txBox="1"/>
            <p:nvPr/>
          </p:nvSpPr>
          <p:spPr>
            <a:xfrm>
              <a:off x="1880495" y="1810185"/>
              <a:ext cx="613200" cy="3978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black"/>
                  </a:solidFill>
                  <a:effectLst/>
                  <a:uLnTx/>
                  <a:uFillTx/>
                  <a:latin typeface="Open Sans"/>
                  <a:ea typeface="Open Sans"/>
                  <a:cs typeface="Open Sans"/>
                  <a:sym typeface="Open Sans"/>
                </a:rPr>
                <a:t>H</a:t>
              </a:r>
              <a:r>
                <a:rPr kumimoji="0" lang="en" sz="2400" b="0" i="0" u="none" strike="noStrike" kern="1200" cap="none" spc="0" normalizeH="0" baseline="-25000" noProof="0">
                  <a:ln>
                    <a:noFill/>
                  </a:ln>
                  <a:solidFill>
                    <a:prstClr val="black"/>
                  </a:solidFill>
                  <a:effectLst/>
                  <a:uLnTx/>
                  <a:uFillTx/>
                  <a:latin typeface="Open Sans"/>
                  <a:ea typeface="Open Sans"/>
                  <a:cs typeface="Open Sans"/>
                  <a:sym typeface="Open Sans"/>
                </a:rPr>
                <a:t>0</a:t>
              </a:r>
              <a:endParaRPr kumimoji="0" sz="2400" b="0" i="0" u="none" strike="noStrike" kern="1200" cap="none" spc="0" normalizeH="0" baseline="-25000" noProof="0">
                <a:ln>
                  <a:noFill/>
                </a:ln>
                <a:solidFill>
                  <a:prstClr val="black"/>
                </a:solidFill>
                <a:effectLst/>
                <a:uLnTx/>
                <a:uFillTx/>
                <a:latin typeface="Open Sans"/>
                <a:ea typeface="Open Sans"/>
                <a:cs typeface="Open Sans"/>
                <a:sym typeface="Open Sans"/>
              </a:endParaRPr>
            </a:p>
          </p:txBody>
        </p:sp>
        <p:cxnSp>
          <p:nvCxnSpPr>
            <p:cNvPr id="20" name="Google Shape;2000;p186">
              <a:extLst>
                <a:ext uri="{FF2B5EF4-FFF2-40B4-BE49-F238E27FC236}">
                  <a16:creationId xmlns:a16="http://schemas.microsoft.com/office/drawing/2014/main" id="{CB444147-F36D-C741-9532-BBC14D6D81F4}"/>
                </a:ext>
              </a:extLst>
            </p:cNvPr>
            <p:cNvCxnSpPr>
              <a:stCxn id="17" idx="3"/>
            </p:cNvCxnSpPr>
            <p:nvPr/>
          </p:nvCxnSpPr>
          <p:spPr>
            <a:xfrm>
              <a:off x="2024538" y="2231830"/>
              <a:ext cx="436800" cy="0"/>
            </a:xfrm>
            <a:prstGeom prst="straightConnector1">
              <a:avLst/>
            </a:prstGeom>
            <a:noFill/>
            <a:ln w="19050" cap="flat" cmpd="sng">
              <a:solidFill>
                <a:srgbClr val="666666"/>
              </a:solidFill>
              <a:prstDash val="solid"/>
              <a:round/>
              <a:headEnd type="none" w="med" len="med"/>
              <a:tailEnd type="stealth" w="med" len="med"/>
            </a:ln>
          </p:spPr>
        </p:cxnSp>
        <p:sp>
          <p:nvSpPr>
            <p:cNvPr id="21" name="Google Shape;2002;p186">
              <a:extLst>
                <a:ext uri="{FF2B5EF4-FFF2-40B4-BE49-F238E27FC236}">
                  <a16:creationId xmlns:a16="http://schemas.microsoft.com/office/drawing/2014/main" id="{B978C3C9-D214-5B4F-B195-27B6AE0BAC29}"/>
                </a:ext>
              </a:extLst>
            </p:cNvPr>
            <p:cNvSpPr txBox="1"/>
            <p:nvPr/>
          </p:nvSpPr>
          <p:spPr>
            <a:xfrm>
              <a:off x="1408362" y="1311425"/>
              <a:ext cx="568800" cy="5688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black"/>
                  </a:solidFill>
                  <a:effectLst/>
                  <a:uLnTx/>
                  <a:uFillTx/>
                  <a:latin typeface="Open Sans"/>
                  <a:ea typeface="Open Sans"/>
                  <a:cs typeface="Open Sans"/>
                  <a:sym typeface="Open Sans"/>
                </a:rPr>
                <a:t>X</a:t>
              </a:r>
              <a:r>
                <a:rPr kumimoji="0" lang="en" sz="2400" b="0" i="0" u="none" strike="noStrike" kern="1200" cap="none" spc="0" normalizeH="0" baseline="-25000" noProof="0">
                  <a:ln>
                    <a:noFill/>
                  </a:ln>
                  <a:solidFill>
                    <a:prstClr val="black"/>
                  </a:solidFill>
                  <a:effectLst/>
                  <a:uLnTx/>
                  <a:uFillTx/>
                  <a:latin typeface="Open Sans"/>
                  <a:ea typeface="Open Sans"/>
                  <a:cs typeface="Open Sans"/>
                  <a:sym typeface="Open Sans"/>
                </a:rPr>
                <a:t>0</a:t>
              </a:r>
              <a:endParaRPr kumimoji="0" sz="2400" b="0" i="0" u="none" strike="noStrike" kern="1200" cap="none" spc="0" normalizeH="0" baseline="0" noProof="0">
                <a:ln>
                  <a:noFill/>
                </a:ln>
                <a:solidFill>
                  <a:prstClr val="black"/>
                </a:solidFill>
                <a:effectLst/>
                <a:uLnTx/>
                <a:uFillTx/>
                <a:latin typeface="Open Sans"/>
                <a:ea typeface="Open Sans"/>
                <a:cs typeface="Open Sans"/>
                <a:sym typeface="Open Sans"/>
              </a:endParaRPr>
            </a:p>
          </p:txBody>
        </p:sp>
      </p:grpSp>
      <p:grpSp>
        <p:nvGrpSpPr>
          <p:cNvPr id="24" name="Google Shape;2003;p186">
            <a:extLst>
              <a:ext uri="{FF2B5EF4-FFF2-40B4-BE49-F238E27FC236}">
                <a16:creationId xmlns:a16="http://schemas.microsoft.com/office/drawing/2014/main" id="{CC06FC89-AF34-C743-B8EA-3726ED5979C8}"/>
              </a:ext>
            </a:extLst>
          </p:cNvPr>
          <p:cNvGrpSpPr/>
          <p:nvPr/>
        </p:nvGrpSpPr>
        <p:grpSpPr>
          <a:xfrm>
            <a:off x="3292613" y="1748567"/>
            <a:ext cx="1568684" cy="3368643"/>
            <a:chOff x="1317182" y="1311425"/>
            <a:chExt cx="1176513" cy="2526482"/>
          </a:xfrm>
        </p:grpSpPr>
        <p:sp>
          <p:nvSpPr>
            <p:cNvPr id="25" name="Google Shape;2004;p186">
              <a:extLst>
                <a:ext uri="{FF2B5EF4-FFF2-40B4-BE49-F238E27FC236}">
                  <a16:creationId xmlns:a16="http://schemas.microsoft.com/office/drawing/2014/main" id="{374C4D8A-B89E-154A-B040-C48D3617DE68}"/>
                </a:ext>
              </a:extLst>
            </p:cNvPr>
            <p:cNvSpPr/>
            <p:nvPr/>
          </p:nvSpPr>
          <p:spPr>
            <a:xfrm>
              <a:off x="1317182" y="2704048"/>
              <a:ext cx="705900" cy="380400"/>
            </a:xfrm>
            <a:prstGeom prst="rect">
              <a:avLst/>
            </a:prstGeom>
            <a:solidFill>
              <a:srgbClr val="B6D7A8"/>
            </a:solidFill>
            <a:ln w="9525"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600" b="0" i="1" u="none" strike="noStrike" kern="1200" cap="none" spc="0" normalizeH="0" baseline="0" noProof="0">
                  <a:ln>
                    <a:noFill/>
                  </a:ln>
                  <a:solidFill>
                    <a:prstClr val="black"/>
                  </a:solidFill>
                  <a:effectLst/>
                  <a:uLnTx/>
                  <a:uFillTx/>
                  <a:latin typeface="Open Sans"/>
                  <a:ea typeface="Open Sans"/>
                  <a:cs typeface="Open Sans"/>
                  <a:sym typeface="Open Sans"/>
                </a:rPr>
                <a:t>cell</a:t>
              </a: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6" name="Google Shape;2005;p186">
              <a:extLst>
                <a:ext uri="{FF2B5EF4-FFF2-40B4-BE49-F238E27FC236}">
                  <a16:creationId xmlns:a16="http://schemas.microsoft.com/office/drawing/2014/main" id="{002032FF-85DA-314B-A016-24807BE5843B}"/>
                </a:ext>
              </a:extLst>
            </p:cNvPr>
            <p:cNvCxnSpPr>
              <a:stCxn id="37" idx="0"/>
              <a:endCxn id="25" idx="2"/>
            </p:cNvCxnSpPr>
            <p:nvPr/>
          </p:nvCxnSpPr>
          <p:spPr>
            <a:xfrm rot="10800000">
              <a:off x="1670131" y="3084406"/>
              <a:ext cx="0" cy="280200"/>
            </a:xfrm>
            <a:prstGeom prst="straightConnector1">
              <a:avLst/>
            </a:prstGeom>
            <a:noFill/>
            <a:ln w="19050" cap="flat" cmpd="sng">
              <a:solidFill>
                <a:srgbClr val="666666"/>
              </a:solidFill>
              <a:prstDash val="solid"/>
              <a:round/>
              <a:headEnd type="stealth" w="med" len="med"/>
              <a:tailEnd type="none" w="med" len="med"/>
            </a:ln>
          </p:spPr>
        </p:cxnSp>
        <p:cxnSp>
          <p:nvCxnSpPr>
            <p:cNvPr id="27" name="Google Shape;2007;p186">
              <a:extLst>
                <a:ext uri="{FF2B5EF4-FFF2-40B4-BE49-F238E27FC236}">
                  <a16:creationId xmlns:a16="http://schemas.microsoft.com/office/drawing/2014/main" id="{943DFAFF-FBAA-EF4C-B432-6FACD1219A60}"/>
                </a:ext>
              </a:extLst>
            </p:cNvPr>
            <p:cNvCxnSpPr>
              <a:stCxn id="25" idx="0"/>
            </p:cNvCxnSpPr>
            <p:nvPr/>
          </p:nvCxnSpPr>
          <p:spPr>
            <a:xfrm rot="10800000">
              <a:off x="1670132" y="2409448"/>
              <a:ext cx="0" cy="294600"/>
            </a:xfrm>
            <a:prstGeom prst="straightConnector1">
              <a:avLst/>
            </a:prstGeom>
            <a:noFill/>
            <a:ln w="19050" cap="flat" cmpd="sng">
              <a:solidFill>
                <a:srgbClr val="666666"/>
              </a:solidFill>
              <a:prstDash val="solid"/>
              <a:round/>
              <a:headEnd type="stealth" w="med" len="med"/>
              <a:tailEnd type="none" w="med" len="med"/>
            </a:ln>
          </p:spPr>
        </p:cxnSp>
        <p:sp>
          <p:nvSpPr>
            <p:cNvPr id="28" name="Google Shape;2008;p186">
              <a:extLst>
                <a:ext uri="{FF2B5EF4-FFF2-40B4-BE49-F238E27FC236}">
                  <a16:creationId xmlns:a16="http://schemas.microsoft.com/office/drawing/2014/main" id="{3759715C-1900-6F47-9D57-AF444828F40D}"/>
                </a:ext>
              </a:extLst>
            </p:cNvPr>
            <p:cNvSpPr txBox="1"/>
            <p:nvPr/>
          </p:nvSpPr>
          <p:spPr>
            <a:xfrm>
              <a:off x="1879340" y="2472603"/>
              <a:ext cx="613200" cy="3975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black"/>
                  </a:solidFill>
                  <a:effectLst/>
                  <a:uLnTx/>
                  <a:uFillTx/>
                  <a:latin typeface="Open Sans"/>
                  <a:ea typeface="Open Sans"/>
                  <a:cs typeface="Open Sans"/>
                  <a:sym typeface="Open Sans"/>
                </a:rPr>
                <a:t>H’</a:t>
              </a:r>
              <a:r>
                <a:rPr kumimoji="0" lang="en" sz="2400" b="0" i="0" u="none" strike="noStrike" kern="1200" cap="none" spc="0" normalizeH="0" baseline="-25000" noProof="0">
                  <a:ln>
                    <a:noFill/>
                  </a:ln>
                  <a:solidFill>
                    <a:prstClr val="black"/>
                  </a:solidFill>
                  <a:effectLst/>
                  <a:uLnTx/>
                  <a:uFillTx/>
                  <a:latin typeface="Open Sans"/>
                  <a:ea typeface="Open Sans"/>
                  <a:cs typeface="Open Sans"/>
                  <a:sym typeface="Open Sans"/>
                </a:rPr>
                <a:t>1</a:t>
              </a:r>
              <a:endParaRPr kumimoji="0" sz="2400" b="0" i="0" u="none" strike="noStrike" kern="1200" cap="none" spc="0" normalizeH="0" baseline="-25000" noProof="0">
                <a:ln>
                  <a:noFill/>
                </a:ln>
                <a:solidFill>
                  <a:prstClr val="black"/>
                </a:solidFill>
                <a:effectLst/>
                <a:uLnTx/>
                <a:uFillTx/>
                <a:latin typeface="Open Sans"/>
                <a:ea typeface="Open Sans"/>
                <a:cs typeface="Open Sans"/>
                <a:sym typeface="Open Sans"/>
              </a:endParaRPr>
            </a:p>
          </p:txBody>
        </p:sp>
        <p:cxnSp>
          <p:nvCxnSpPr>
            <p:cNvPr id="29" name="Google Shape;2009;p186">
              <a:extLst>
                <a:ext uri="{FF2B5EF4-FFF2-40B4-BE49-F238E27FC236}">
                  <a16:creationId xmlns:a16="http://schemas.microsoft.com/office/drawing/2014/main" id="{CE5FAE40-F5DA-0843-ACAE-0169D21D5962}"/>
                </a:ext>
              </a:extLst>
            </p:cNvPr>
            <p:cNvCxnSpPr>
              <a:stCxn id="25" idx="3"/>
            </p:cNvCxnSpPr>
            <p:nvPr/>
          </p:nvCxnSpPr>
          <p:spPr>
            <a:xfrm>
              <a:off x="2023082" y="2894248"/>
              <a:ext cx="436800" cy="0"/>
            </a:xfrm>
            <a:prstGeom prst="straightConnector1">
              <a:avLst/>
            </a:prstGeom>
            <a:noFill/>
            <a:ln w="19050" cap="flat" cmpd="sng">
              <a:solidFill>
                <a:srgbClr val="666666"/>
              </a:solidFill>
              <a:prstDash val="solid"/>
              <a:round/>
              <a:headEnd type="none" w="med" len="med"/>
              <a:tailEnd type="stealth" w="med" len="med"/>
            </a:ln>
          </p:spPr>
        </p:cxnSp>
        <p:sp>
          <p:nvSpPr>
            <p:cNvPr id="30" name="Google Shape;2010;p186">
              <a:extLst>
                <a:ext uri="{FF2B5EF4-FFF2-40B4-BE49-F238E27FC236}">
                  <a16:creationId xmlns:a16="http://schemas.microsoft.com/office/drawing/2014/main" id="{F176CB20-16EE-3740-910E-B8FA4CBF82BB}"/>
                </a:ext>
              </a:extLst>
            </p:cNvPr>
            <p:cNvSpPr/>
            <p:nvPr/>
          </p:nvSpPr>
          <p:spPr>
            <a:xfrm>
              <a:off x="1601038" y="2340275"/>
              <a:ext cx="141900" cy="74700"/>
            </a:xfrm>
            <a:prstGeom prst="rect">
              <a:avLst/>
            </a:pr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1" name="Google Shape;2011;p186">
              <a:extLst>
                <a:ext uri="{FF2B5EF4-FFF2-40B4-BE49-F238E27FC236}">
                  <a16:creationId xmlns:a16="http://schemas.microsoft.com/office/drawing/2014/main" id="{EBDEA52C-EF99-9C43-9F6D-FD958D971EA8}"/>
                </a:ext>
              </a:extLst>
            </p:cNvPr>
            <p:cNvGrpSpPr/>
            <p:nvPr/>
          </p:nvGrpSpPr>
          <p:grpSpPr>
            <a:xfrm>
              <a:off x="1385753" y="3269199"/>
              <a:ext cx="568659" cy="568708"/>
              <a:chOff x="947600" y="3344827"/>
              <a:chExt cx="492900" cy="492900"/>
            </a:xfrm>
          </p:grpSpPr>
          <p:sp>
            <p:nvSpPr>
              <p:cNvPr id="37" name="Google Shape;2006;p186">
                <a:extLst>
                  <a:ext uri="{FF2B5EF4-FFF2-40B4-BE49-F238E27FC236}">
                    <a16:creationId xmlns:a16="http://schemas.microsoft.com/office/drawing/2014/main" id="{8DB3D4A6-7F48-B94A-80BC-48B986ECDF21}"/>
                  </a:ext>
                </a:extLst>
              </p:cNvPr>
              <p:cNvSpPr/>
              <p:nvPr/>
            </p:nvSpPr>
            <p:spPr>
              <a:xfrm>
                <a:off x="1012743" y="3427517"/>
                <a:ext cx="362700" cy="362700"/>
              </a:xfrm>
              <a:prstGeom prst="ellipse">
                <a:avLst/>
              </a:prstGeom>
              <a:solidFill>
                <a:srgbClr val="F9CB9C"/>
              </a:solidFill>
              <a:ln w="9525"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25000" noProof="0">
                  <a:ln>
                    <a:noFill/>
                  </a:ln>
                  <a:solidFill>
                    <a:prstClr val="black"/>
                  </a:solidFill>
                  <a:effectLst/>
                  <a:uLnTx/>
                  <a:uFillTx/>
                  <a:latin typeface="Open Sans"/>
                  <a:ea typeface="Open Sans"/>
                  <a:cs typeface="Open Sans"/>
                  <a:sym typeface="Open Sans"/>
                </a:endParaRPr>
              </a:p>
            </p:txBody>
          </p:sp>
          <p:sp>
            <p:nvSpPr>
              <p:cNvPr id="38" name="Google Shape;2012;p186">
                <a:extLst>
                  <a:ext uri="{FF2B5EF4-FFF2-40B4-BE49-F238E27FC236}">
                    <a16:creationId xmlns:a16="http://schemas.microsoft.com/office/drawing/2014/main" id="{D96A393D-2918-184E-9EB9-ADBBD437CAF9}"/>
                  </a:ext>
                </a:extLst>
              </p:cNvPr>
              <p:cNvSpPr txBox="1"/>
              <p:nvPr/>
            </p:nvSpPr>
            <p:spPr>
              <a:xfrm>
                <a:off x="947600" y="3344827"/>
                <a:ext cx="492900" cy="4929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black"/>
                    </a:solidFill>
                    <a:effectLst/>
                    <a:uLnTx/>
                    <a:uFillTx/>
                    <a:latin typeface="Open Sans"/>
                    <a:ea typeface="Open Sans"/>
                    <a:cs typeface="Open Sans"/>
                    <a:sym typeface="Open Sans"/>
                  </a:rPr>
                  <a:t>Y</a:t>
                </a:r>
                <a:r>
                  <a:rPr kumimoji="0" lang="en" sz="2400" b="0" i="0" u="none" strike="noStrike" kern="1200" cap="none" spc="0" normalizeH="0" baseline="-25000" noProof="0">
                    <a:ln>
                      <a:noFill/>
                    </a:ln>
                    <a:solidFill>
                      <a:prstClr val="black"/>
                    </a:solidFill>
                    <a:effectLst/>
                    <a:uLnTx/>
                    <a:uFillTx/>
                    <a:latin typeface="Open Sans"/>
                    <a:ea typeface="Open Sans"/>
                    <a:cs typeface="Open Sans"/>
                    <a:sym typeface="Open Sans"/>
                  </a:rPr>
                  <a:t>1</a:t>
                </a:r>
                <a:endParaRPr kumimoji="0" sz="2400" b="0" i="0" u="none" strike="noStrike" kern="1200" cap="none" spc="0" normalizeH="0" baseline="0" noProof="0">
                  <a:ln>
                    <a:noFill/>
                  </a:ln>
                  <a:solidFill>
                    <a:prstClr val="black"/>
                  </a:solidFill>
                  <a:effectLst/>
                  <a:uLnTx/>
                  <a:uFillTx/>
                  <a:latin typeface="Open Sans"/>
                  <a:ea typeface="Open Sans"/>
                  <a:cs typeface="Open Sans"/>
                  <a:sym typeface="Open Sans"/>
                </a:endParaRPr>
              </a:p>
            </p:txBody>
          </p:sp>
        </p:grpSp>
        <p:sp>
          <p:nvSpPr>
            <p:cNvPr id="32" name="Google Shape;2013;p186">
              <a:extLst>
                <a:ext uri="{FF2B5EF4-FFF2-40B4-BE49-F238E27FC236}">
                  <a16:creationId xmlns:a16="http://schemas.microsoft.com/office/drawing/2014/main" id="{959F3E88-61EF-F34A-AFE3-E4789FA0DC61}"/>
                </a:ext>
              </a:extLst>
            </p:cNvPr>
            <p:cNvSpPr/>
            <p:nvPr/>
          </p:nvSpPr>
          <p:spPr>
            <a:xfrm>
              <a:off x="1318338" y="2041630"/>
              <a:ext cx="706200" cy="380400"/>
            </a:xfrm>
            <a:prstGeom prst="rect">
              <a:avLst/>
            </a:prstGeom>
            <a:solidFill>
              <a:srgbClr val="B6D7A8"/>
            </a:solidFill>
            <a:ln w="9525"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600" b="0" i="1" u="none" strike="noStrike" kern="1200" cap="none" spc="0" normalizeH="0" baseline="0" noProof="0">
                  <a:ln>
                    <a:noFill/>
                  </a:ln>
                  <a:solidFill>
                    <a:prstClr val="black"/>
                  </a:solidFill>
                  <a:effectLst/>
                  <a:uLnTx/>
                  <a:uFillTx/>
                  <a:latin typeface="Open Sans"/>
                  <a:ea typeface="Open Sans"/>
                  <a:cs typeface="Open Sans"/>
                  <a:sym typeface="Open Sans"/>
                </a:rPr>
                <a:t>cell</a:t>
              </a: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33" name="Google Shape;2014;p186">
              <a:extLst>
                <a:ext uri="{FF2B5EF4-FFF2-40B4-BE49-F238E27FC236}">
                  <a16:creationId xmlns:a16="http://schemas.microsoft.com/office/drawing/2014/main" id="{28E0993E-35DF-C54C-AB07-30EB2DB491B2}"/>
                </a:ext>
              </a:extLst>
            </p:cNvPr>
            <p:cNvCxnSpPr>
              <a:stCxn id="32" idx="0"/>
            </p:cNvCxnSpPr>
            <p:nvPr/>
          </p:nvCxnSpPr>
          <p:spPr>
            <a:xfrm rot="10800000">
              <a:off x="1671438" y="1747030"/>
              <a:ext cx="0" cy="294600"/>
            </a:xfrm>
            <a:prstGeom prst="straightConnector1">
              <a:avLst/>
            </a:prstGeom>
            <a:noFill/>
            <a:ln w="19050" cap="flat" cmpd="sng">
              <a:solidFill>
                <a:srgbClr val="666666"/>
              </a:solidFill>
              <a:prstDash val="solid"/>
              <a:round/>
              <a:headEnd type="stealth" w="med" len="med"/>
              <a:tailEnd type="none" w="med" len="med"/>
            </a:ln>
          </p:spPr>
        </p:cxnSp>
        <p:sp>
          <p:nvSpPr>
            <p:cNvPr id="34" name="Google Shape;2015;p186">
              <a:extLst>
                <a:ext uri="{FF2B5EF4-FFF2-40B4-BE49-F238E27FC236}">
                  <a16:creationId xmlns:a16="http://schemas.microsoft.com/office/drawing/2014/main" id="{734556A4-6CE5-DF4E-9981-05EFAE222E35}"/>
                </a:ext>
              </a:extLst>
            </p:cNvPr>
            <p:cNvSpPr txBox="1"/>
            <p:nvPr/>
          </p:nvSpPr>
          <p:spPr>
            <a:xfrm>
              <a:off x="1880495" y="1810185"/>
              <a:ext cx="613200" cy="3978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black"/>
                  </a:solidFill>
                  <a:effectLst/>
                  <a:uLnTx/>
                  <a:uFillTx/>
                  <a:latin typeface="Open Sans"/>
                  <a:ea typeface="Open Sans"/>
                  <a:cs typeface="Open Sans"/>
                  <a:sym typeface="Open Sans"/>
                </a:rPr>
                <a:t>H</a:t>
              </a:r>
              <a:r>
                <a:rPr kumimoji="0" lang="en" sz="2400" b="0" i="0" u="none" strike="noStrike" kern="1200" cap="none" spc="0" normalizeH="0" baseline="-25000" noProof="0">
                  <a:ln>
                    <a:noFill/>
                  </a:ln>
                  <a:solidFill>
                    <a:prstClr val="black"/>
                  </a:solidFill>
                  <a:effectLst/>
                  <a:uLnTx/>
                  <a:uFillTx/>
                  <a:latin typeface="Open Sans"/>
                  <a:ea typeface="Open Sans"/>
                  <a:cs typeface="Open Sans"/>
                  <a:sym typeface="Open Sans"/>
                </a:rPr>
                <a:t>1</a:t>
              </a:r>
              <a:endParaRPr kumimoji="0" sz="2400" b="0" i="0" u="none" strike="noStrike" kern="1200" cap="none" spc="0" normalizeH="0" baseline="-25000" noProof="0">
                <a:ln>
                  <a:noFill/>
                </a:ln>
                <a:solidFill>
                  <a:prstClr val="black"/>
                </a:solidFill>
                <a:effectLst/>
                <a:uLnTx/>
                <a:uFillTx/>
                <a:latin typeface="Open Sans"/>
                <a:ea typeface="Open Sans"/>
                <a:cs typeface="Open Sans"/>
                <a:sym typeface="Open Sans"/>
              </a:endParaRPr>
            </a:p>
          </p:txBody>
        </p:sp>
        <p:cxnSp>
          <p:nvCxnSpPr>
            <p:cNvPr id="35" name="Google Shape;2016;p186">
              <a:extLst>
                <a:ext uri="{FF2B5EF4-FFF2-40B4-BE49-F238E27FC236}">
                  <a16:creationId xmlns:a16="http://schemas.microsoft.com/office/drawing/2014/main" id="{9CAC7BE0-6977-6D43-8DFA-979D20BF4F98}"/>
                </a:ext>
              </a:extLst>
            </p:cNvPr>
            <p:cNvCxnSpPr>
              <a:stCxn id="32" idx="3"/>
            </p:cNvCxnSpPr>
            <p:nvPr/>
          </p:nvCxnSpPr>
          <p:spPr>
            <a:xfrm>
              <a:off x="2024538" y="2231830"/>
              <a:ext cx="436800" cy="0"/>
            </a:xfrm>
            <a:prstGeom prst="straightConnector1">
              <a:avLst/>
            </a:prstGeom>
            <a:noFill/>
            <a:ln w="19050" cap="flat" cmpd="sng">
              <a:solidFill>
                <a:srgbClr val="666666"/>
              </a:solidFill>
              <a:prstDash val="solid"/>
              <a:round/>
              <a:headEnd type="none" w="med" len="med"/>
              <a:tailEnd type="stealth" w="med" len="med"/>
            </a:ln>
          </p:spPr>
        </p:cxnSp>
        <p:sp>
          <p:nvSpPr>
            <p:cNvPr id="36" name="Google Shape;2017;p186">
              <a:extLst>
                <a:ext uri="{FF2B5EF4-FFF2-40B4-BE49-F238E27FC236}">
                  <a16:creationId xmlns:a16="http://schemas.microsoft.com/office/drawing/2014/main" id="{7205C575-D5F6-2946-A6C0-2A49D1C3910C}"/>
                </a:ext>
              </a:extLst>
            </p:cNvPr>
            <p:cNvSpPr txBox="1"/>
            <p:nvPr/>
          </p:nvSpPr>
          <p:spPr>
            <a:xfrm>
              <a:off x="1408362" y="1311425"/>
              <a:ext cx="568800" cy="5688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black"/>
                  </a:solidFill>
                  <a:effectLst/>
                  <a:uLnTx/>
                  <a:uFillTx/>
                  <a:latin typeface="Open Sans"/>
                  <a:ea typeface="Open Sans"/>
                  <a:cs typeface="Open Sans"/>
                  <a:sym typeface="Open Sans"/>
                </a:rPr>
                <a:t>X</a:t>
              </a:r>
              <a:r>
                <a:rPr kumimoji="0" lang="en" sz="2400" b="0" i="0" u="none" strike="noStrike" kern="1200" cap="none" spc="0" normalizeH="0" baseline="-25000" noProof="0">
                  <a:ln>
                    <a:noFill/>
                  </a:ln>
                  <a:solidFill>
                    <a:prstClr val="black"/>
                  </a:solidFill>
                  <a:effectLst/>
                  <a:uLnTx/>
                  <a:uFillTx/>
                  <a:latin typeface="Open Sans"/>
                  <a:ea typeface="Open Sans"/>
                  <a:cs typeface="Open Sans"/>
                  <a:sym typeface="Open Sans"/>
                </a:rPr>
                <a:t>1</a:t>
              </a:r>
              <a:endParaRPr kumimoji="0" sz="2400" b="0" i="0" u="none" strike="noStrike" kern="1200" cap="none" spc="0" normalizeH="0" baseline="0" noProof="0">
                <a:ln>
                  <a:noFill/>
                </a:ln>
                <a:solidFill>
                  <a:prstClr val="black"/>
                </a:solidFill>
                <a:effectLst/>
                <a:uLnTx/>
                <a:uFillTx/>
                <a:latin typeface="Open Sans"/>
                <a:ea typeface="Open Sans"/>
                <a:cs typeface="Open Sans"/>
                <a:sym typeface="Open Sans"/>
              </a:endParaRPr>
            </a:p>
          </p:txBody>
        </p:sp>
      </p:grpSp>
      <p:grpSp>
        <p:nvGrpSpPr>
          <p:cNvPr id="39" name="Google Shape;2018;p186">
            <a:extLst>
              <a:ext uri="{FF2B5EF4-FFF2-40B4-BE49-F238E27FC236}">
                <a16:creationId xmlns:a16="http://schemas.microsoft.com/office/drawing/2014/main" id="{A058F7A2-5D23-5C4D-AB62-F94EF5E9B8E1}"/>
              </a:ext>
            </a:extLst>
          </p:cNvPr>
          <p:cNvGrpSpPr/>
          <p:nvPr/>
        </p:nvGrpSpPr>
        <p:grpSpPr>
          <a:xfrm>
            <a:off x="4816613" y="1748567"/>
            <a:ext cx="1568684" cy="3368643"/>
            <a:chOff x="1317182" y="1311425"/>
            <a:chExt cx="1176513" cy="2526482"/>
          </a:xfrm>
        </p:grpSpPr>
        <p:sp>
          <p:nvSpPr>
            <p:cNvPr id="40" name="Google Shape;2019;p186">
              <a:extLst>
                <a:ext uri="{FF2B5EF4-FFF2-40B4-BE49-F238E27FC236}">
                  <a16:creationId xmlns:a16="http://schemas.microsoft.com/office/drawing/2014/main" id="{89FA3EF6-B3FE-4542-9648-955B37559A84}"/>
                </a:ext>
              </a:extLst>
            </p:cNvPr>
            <p:cNvSpPr/>
            <p:nvPr/>
          </p:nvSpPr>
          <p:spPr>
            <a:xfrm>
              <a:off x="1317182" y="2704048"/>
              <a:ext cx="705900" cy="380400"/>
            </a:xfrm>
            <a:prstGeom prst="rect">
              <a:avLst/>
            </a:prstGeom>
            <a:solidFill>
              <a:srgbClr val="B6D7A8"/>
            </a:solidFill>
            <a:ln w="9525"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600" b="0" i="1" u="none" strike="noStrike" kern="1200" cap="none" spc="0" normalizeH="0" baseline="0" noProof="0">
                  <a:ln>
                    <a:noFill/>
                  </a:ln>
                  <a:solidFill>
                    <a:prstClr val="black"/>
                  </a:solidFill>
                  <a:effectLst/>
                  <a:uLnTx/>
                  <a:uFillTx/>
                  <a:latin typeface="Open Sans"/>
                  <a:ea typeface="Open Sans"/>
                  <a:cs typeface="Open Sans"/>
                  <a:sym typeface="Open Sans"/>
                </a:rPr>
                <a:t>cell</a:t>
              </a: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41" name="Google Shape;2020;p186">
              <a:extLst>
                <a:ext uri="{FF2B5EF4-FFF2-40B4-BE49-F238E27FC236}">
                  <a16:creationId xmlns:a16="http://schemas.microsoft.com/office/drawing/2014/main" id="{5E19E2AE-7504-FB40-9951-4532C5D08EA8}"/>
                </a:ext>
              </a:extLst>
            </p:cNvPr>
            <p:cNvCxnSpPr>
              <a:stCxn id="52" idx="0"/>
              <a:endCxn id="40" idx="2"/>
            </p:cNvCxnSpPr>
            <p:nvPr/>
          </p:nvCxnSpPr>
          <p:spPr>
            <a:xfrm rot="10800000">
              <a:off x="1670131" y="3084406"/>
              <a:ext cx="0" cy="280200"/>
            </a:xfrm>
            <a:prstGeom prst="straightConnector1">
              <a:avLst/>
            </a:prstGeom>
            <a:noFill/>
            <a:ln w="19050" cap="flat" cmpd="sng">
              <a:solidFill>
                <a:srgbClr val="666666"/>
              </a:solidFill>
              <a:prstDash val="solid"/>
              <a:round/>
              <a:headEnd type="stealth" w="med" len="med"/>
              <a:tailEnd type="none" w="med" len="med"/>
            </a:ln>
          </p:spPr>
        </p:cxnSp>
        <p:cxnSp>
          <p:nvCxnSpPr>
            <p:cNvPr id="42" name="Google Shape;2022;p186">
              <a:extLst>
                <a:ext uri="{FF2B5EF4-FFF2-40B4-BE49-F238E27FC236}">
                  <a16:creationId xmlns:a16="http://schemas.microsoft.com/office/drawing/2014/main" id="{5BDE473A-7A87-F14D-987B-566617BB97B1}"/>
                </a:ext>
              </a:extLst>
            </p:cNvPr>
            <p:cNvCxnSpPr>
              <a:stCxn id="40" idx="0"/>
            </p:cNvCxnSpPr>
            <p:nvPr/>
          </p:nvCxnSpPr>
          <p:spPr>
            <a:xfrm rot="10800000">
              <a:off x="1670132" y="2409448"/>
              <a:ext cx="0" cy="294600"/>
            </a:xfrm>
            <a:prstGeom prst="straightConnector1">
              <a:avLst/>
            </a:prstGeom>
            <a:noFill/>
            <a:ln w="19050" cap="flat" cmpd="sng">
              <a:solidFill>
                <a:srgbClr val="666666"/>
              </a:solidFill>
              <a:prstDash val="solid"/>
              <a:round/>
              <a:headEnd type="stealth" w="med" len="med"/>
              <a:tailEnd type="none" w="med" len="med"/>
            </a:ln>
          </p:spPr>
        </p:cxnSp>
        <p:sp>
          <p:nvSpPr>
            <p:cNvPr id="43" name="Google Shape;2023;p186">
              <a:extLst>
                <a:ext uri="{FF2B5EF4-FFF2-40B4-BE49-F238E27FC236}">
                  <a16:creationId xmlns:a16="http://schemas.microsoft.com/office/drawing/2014/main" id="{B7B5A315-9BE1-B644-93D8-CF235B08C79E}"/>
                </a:ext>
              </a:extLst>
            </p:cNvPr>
            <p:cNvSpPr txBox="1"/>
            <p:nvPr/>
          </p:nvSpPr>
          <p:spPr>
            <a:xfrm>
              <a:off x="1879340" y="2472603"/>
              <a:ext cx="613200" cy="3975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black"/>
                  </a:solidFill>
                  <a:effectLst/>
                  <a:uLnTx/>
                  <a:uFillTx/>
                  <a:latin typeface="Open Sans"/>
                  <a:ea typeface="Open Sans"/>
                  <a:cs typeface="Open Sans"/>
                  <a:sym typeface="Open Sans"/>
                </a:rPr>
                <a:t>H’</a:t>
              </a:r>
              <a:r>
                <a:rPr kumimoji="0" lang="en" sz="2400" b="0" i="0" u="none" strike="noStrike" kern="1200" cap="none" spc="0" normalizeH="0" baseline="-25000" noProof="0">
                  <a:ln>
                    <a:noFill/>
                  </a:ln>
                  <a:solidFill>
                    <a:prstClr val="black"/>
                  </a:solidFill>
                  <a:effectLst/>
                  <a:uLnTx/>
                  <a:uFillTx/>
                  <a:latin typeface="Open Sans"/>
                  <a:ea typeface="Open Sans"/>
                  <a:cs typeface="Open Sans"/>
                  <a:sym typeface="Open Sans"/>
                </a:rPr>
                <a:t>2</a:t>
              </a:r>
              <a:endParaRPr kumimoji="0" sz="2400" b="0" i="0" u="none" strike="noStrike" kern="1200" cap="none" spc="0" normalizeH="0" baseline="-25000" noProof="0">
                <a:ln>
                  <a:noFill/>
                </a:ln>
                <a:solidFill>
                  <a:prstClr val="black"/>
                </a:solidFill>
                <a:effectLst/>
                <a:uLnTx/>
                <a:uFillTx/>
                <a:latin typeface="Open Sans"/>
                <a:ea typeface="Open Sans"/>
                <a:cs typeface="Open Sans"/>
                <a:sym typeface="Open Sans"/>
              </a:endParaRPr>
            </a:p>
          </p:txBody>
        </p:sp>
        <p:cxnSp>
          <p:nvCxnSpPr>
            <p:cNvPr id="44" name="Google Shape;2024;p186">
              <a:extLst>
                <a:ext uri="{FF2B5EF4-FFF2-40B4-BE49-F238E27FC236}">
                  <a16:creationId xmlns:a16="http://schemas.microsoft.com/office/drawing/2014/main" id="{3E848C1E-79C1-154E-9730-8F3C698DB945}"/>
                </a:ext>
              </a:extLst>
            </p:cNvPr>
            <p:cNvCxnSpPr>
              <a:stCxn id="40" idx="3"/>
            </p:cNvCxnSpPr>
            <p:nvPr/>
          </p:nvCxnSpPr>
          <p:spPr>
            <a:xfrm>
              <a:off x="2023082" y="2894248"/>
              <a:ext cx="436800" cy="0"/>
            </a:xfrm>
            <a:prstGeom prst="straightConnector1">
              <a:avLst/>
            </a:prstGeom>
            <a:noFill/>
            <a:ln w="19050" cap="flat" cmpd="sng">
              <a:solidFill>
                <a:srgbClr val="666666"/>
              </a:solidFill>
              <a:prstDash val="solid"/>
              <a:round/>
              <a:headEnd type="none" w="med" len="med"/>
              <a:tailEnd type="stealth" w="med" len="med"/>
            </a:ln>
          </p:spPr>
        </p:cxnSp>
        <p:sp>
          <p:nvSpPr>
            <p:cNvPr id="45" name="Google Shape;2025;p186">
              <a:extLst>
                <a:ext uri="{FF2B5EF4-FFF2-40B4-BE49-F238E27FC236}">
                  <a16:creationId xmlns:a16="http://schemas.microsoft.com/office/drawing/2014/main" id="{BB618963-8767-834F-AA65-E0D8EDA42264}"/>
                </a:ext>
              </a:extLst>
            </p:cNvPr>
            <p:cNvSpPr/>
            <p:nvPr/>
          </p:nvSpPr>
          <p:spPr>
            <a:xfrm>
              <a:off x="1601038" y="2340275"/>
              <a:ext cx="141900" cy="74700"/>
            </a:xfrm>
            <a:prstGeom prst="rect">
              <a:avLst/>
            </a:pr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6" name="Google Shape;2026;p186">
              <a:extLst>
                <a:ext uri="{FF2B5EF4-FFF2-40B4-BE49-F238E27FC236}">
                  <a16:creationId xmlns:a16="http://schemas.microsoft.com/office/drawing/2014/main" id="{495B7016-A74F-3F4D-840F-CF7350765042}"/>
                </a:ext>
              </a:extLst>
            </p:cNvPr>
            <p:cNvGrpSpPr/>
            <p:nvPr/>
          </p:nvGrpSpPr>
          <p:grpSpPr>
            <a:xfrm>
              <a:off x="1385753" y="3269199"/>
              <a:ext cx="568659" cy="568708"/>
              <a:chOff x="947600" y="3344827"/>
              <a:chExt cx="492900" cy="492900"/>
            </a:xfrm>
          </p:grpSpPr>
          <p:sp>
            <p:nvSpPr>
              <p:cNvPr id="52" name="Google Shape;2021;p186">
                <a:extLst>
                  <a:ext uri="{FF2B5EF4-FFF2-40B4-BE49-F238E27FC236}">
                    <a16:creationId xmlns:a16="http://schemas.microsoft.com/office/drawing/2014/main" id="{378A21C2-3652-284F-B7E7-8FB40608E551}"/>
                  </a:ext>
                </a:extLst>
              </p:cNvPr>
              <p:cNvSpPr/>
              <p:nvPr/>
            </p:nvSpPr>
            <p:spPr>
              <a:xfrm>
                <a:off x="1012743" y="3427517"/>
                <a:ext cx="362700" cy="362700"/>
              </a:xfrm>
              <a:prstGeom prst="ellipse">
                <a:avLst/>
              </a:prstGeom>
              <a:solidFill>
                <a:srgbClr val="F9CB9C"/>
              </a:solidFill>
              <a:ln w="9525"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25000" noProof="0">
                  <a:ln>
                    <a:noFill/>
                  </a:ln>
                  <a:solidFill>
                    <a:prstClr val="black"/>
                  </a:solidFill>
                  <a:effectLst/>
                  <a:uLnTx/>
                  <a:uFillTx/>
                  <a:latin typeface="Open Sans"/>
                  <a:ea typeface="Open Sans"/>
                  <a:cs typeface="Open Sans"/>
                  <a:sym typeface="Open Sans"/>
                </a:endParaRPr>
              </a:p>
            </p:txBody>
          </p:sp>
          <p:sp>
            <p:nvSpPr>
              <p:cNvPr id="53" name="Google Shape;2027;p186">
                <a:extLst>
                  <a:ext uri="{FF2B5EF4-FFF2-40B4-BE49-F238E27FC236}">
                    <a16:creationId xmlns:a16="http://schemas.microsoft.com/office/drawing/2014/main" id="{97B886E2-A071-E748-8BD5-A2A2463624A9}"/>
                  </a:ext>
                </a:extLst>
              </p:cNvPr>
              <p:cNvSpPr txBox="1"/>
              <p:nvPr/>
            </p:nvSpPr>
            <p:spPr>
              <a:xfrm>
                <a:off x="947600" y="3344827"/>
                <a:ext cx="492900" cy="4929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black"/>
                    </a:solidFill>
                    <a:effectLst/>
                    <a:uLnTx/>
                    <a:uFillTx/>
                    <a:latin typeface="Open Sans"/>
                    <a:ea typeface="Open Sans"/>
                    <a:cs typeface="Open Sans"/>
                    <a:sym typeface="Open Sans"/>
                  </a:rPr>
                  <a:t>Y</a:t>
                </a:r>
                <a:r>
                  <a:rPr kumimoji="0" lang="en" sz="2400" b="0" i="0" u="none" strike="noStrike" kern="1200" cap="none" spc="0" normalizeH="0" baseline="-25000" noProof="0">
                    <a:ln>
                      <a:noFill/>
                    </a:ln>
                    <a:solidFill>
                      <a:prstClr val="black"/>
                    </a:solidFill>
                    <a:effectLst/>
                    <a:uLnTx/>
                    <a:uFillTx/>
                    <a:latin typeface="Open Sans"/>
                    <a:ea typeface="Open Sans"/>
                    <a:cs typeface="Open Sans"/>
                    <a:sym typeface="Open Sans"/>
                  </a:rPr>
                  <a:t>2</a:t>
                </a:r>
                <a:endParaRPr kumimoji="0" sz="2400" b="0" i="0" u="none" strike="noStrike" kern="1200" cap="none" spc="0" normalizeH="0" baseline="0" noProof="0">
                  <a:ln>
                    <a:noFill/>
                  </a:ln>
                  <a:solidFill>
                    <a:prstClr val="black"/>
                  </a:solidFill>
                  <a:effectLst/>
                  <a:uLnTx/>
                  <a:uFillTx/>
                  <a:latin typeface="Open Sans"/>
                  <a:ea typeface="Open Sans"/>
                  <a:cs typeface="Open Sans"/>
                  <a:sym typeface="Open Sans"/>
                </a:endParaRPr>
              </a:p>
            </p:txBody>
          </p:sp>
        </p:grpSp>
        <p:sp>
          <p:nvSpPr>
            <p:cNvPr id="47" name="Google Shape;2028;p186">
              <a:extLst>
                <a:ext uri="{FF2B5EF4-FFF2-40B4-BE49-F238E27FC236}">
                  <a16:creationId xmlns:a16="http://schemas.microsoft.com/office/drawing/2014/main" id="{CBC391A7-3EE6-424B-8807-3723B6B83C81}"/>
                </a:ext>
              </a:extLst>
            </p:cNvPr>
            <p:cNvSpPr/>
            <p:nvPr/>
          </p:nvSpPr>
          <p:spPr>
            <a:xfrm>
              <a:off x="1318338" y="2041630"/>
              <a:ext cx="706200" cy="380400"/>
            </a:xfrm>
            <a:prstGeom prst="rect">
              <a:avLst/>
            </a:prstGeom>
            <a:solidFill>
              <a:srgbClr val="B6D7A8"/>
            </a:solidFill>
            <a:ln w="9525"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600" b="0" i="1" u="none" strike="noStrike" kern="1200" cap="none" spc="0" normalizeH="0" baseline="0" noProof="0">
                  <a:ln>
                    <a:noFill/>
                  </a:ln>
                  <a:solidFill>
                    <a:prstClr val="black"/>
                  </a:solidFill>
                  <a:effectLst/>
                  <a:uLnTx/>
                  <a:uFillTx/>
                  <a:latin typeface="Open Sans"/>
                  <a:ea typeface="Open Sans"/>
                  <a:cs typeface="Open Sans"/>
                  <a:sym typeface="Open Sans"/>
                </a:rPr>
                <a:t>cell</a:t>
              </a: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48" name="Google Shape;2029;p186">
              <a:extLst>
                <a:ext uri="{FF2B5EF4-FFF2-40B4-BE49-F238E27FC236}">
                  <a16:creationId xmlns:a16="http://schemas.microsoft.com/office/drawing/2014/main" id="{B5DE94EA-D2A8-4648-9F2D-745BC5404D48}"/>
                </a:ext>
              </a:extLst>
            </p:cNvPr>
            <p:cNvCxnSpPr>
              <a:stCxn id="47" idx="0"/>
            </p:cNvCxnSpPr>
            <p:nvPr/>
          </p:nvCxnSpPr>
          <p:spPr>
            <a:xfrm rot="10800000">
              <a:off x="1671438" y="1747030"/>
              <a:ext cx="0" cy="294600"/>
            </a:xfrm>
            <a:prstGeom prst="straightConnector1">
              <a:avLst/>
            </a:prstGeom>
            <a:noFill/>
            <a:ln w="19050" cap="flat" cmpd="sng">
              <a:solidFill>
                <a:srgbClr val="666666"/>
              </a:solidFill>
              <a:prstDash val="solid"/>
              <a:round/>
              <a:headEnd type="stealth" w="med" len="med"/>
              <a:tailEnd type="none" w="med" len="med"/>
            </a:ln>
          </p:spPr>
        </p:cxnSp>
        <p:sp>
          <p:nvSpPr>
            <p:cNvPr id="49" name="Google Shape;2030;p186">
              <a:extLst>
                <a:ext uri="{FF2B5EF4-FFF2-40B4-BE49-F238E27FC236}">
                  <a16:creationId xmlns:a16="http://schemas.microsoft.com/office/drawing/2014/main" id="{32A464D6-0341-6A47-A460-D977F6E1B101}"/>
                </a:ext>
              </a:extLst>
            </p:cNvPr>
            <p:cNvSpPr txBox="1"/>
            <p:nvPr/>
          </p:nvSpPr>
          <p:spPr>
            <a:xfrm>
              <a:off x="1880495" y="1810185"/>
              <a:ext cx="613200" cy="3978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black"/>
                  </a:solidFill>
                  <a:effectLst/>
                  <a:uLnTx/>
                  <a:uFillTx/>
                  <a:latin typeface="Open Sans"/>
                  <a:ea typeface="Open Sans"/>
                  <a:cs typeface="Open Sans"/>
                  <a:sym typeface="Open Sans"/>
                </a:rPr>
                <a:t>H</a:t>
              </a:r>
              <a:r>
                <a:rPr kumimoji="0" lang="en" sz="2400" b="0" i="0" u="none" strike="noStrike" kern="1200" cap="none" spc="0" normalizeH="0" baseline="-25000" noProof="0">
                  <a:ln>
                    <a:noFill/>
                  </a:ln>
                  <a:solidFill>
                    <a:prstClr val="black"/>
                  </a:solidFill>
                  <a:effectLst/>
                  <a:uLnTx/>
                  <a:uFillTx/>
                  <a:latin typeface="Open Sans"/>
                  <a:ea typeface="Open Sans"/>
                  <a:cs typeface="Open Sans"/>
                  <a:sym typeface="Open Sans"/>
                </a:rPr>
                <a:t>2</a:t>
              </a:r>
              <a:endParaRPr kumimoji="0" sz="2400" b="0" i="0" u="none" strike="noStrike" kern="1200" cap="none" spc="0" normalizeH="0" baseline="-25000" noProof="0">
                <a:ln>
                  <a:noFill/>
                </a:ln>
                <a:solidFill>
                  <a:prstClr val="black"/>
                </a:solidFill>
                <a:effectLst/>
                <a:uLnTx/>
                <a:uFillTx/>
                <a:latin typeface="Open Sans"/>
                <a:ea typeface="Open Sans"/>
                <a:cs typeface="Open Sans"/>
                <a:sym typeface="Open Sans"/>
              </a:endParaRPr>
            </a:p>
          </p:txBody>
        </p:sp>
        <p:cxnSp>
          <p:nvCxnSpPr>
            <p:cNvPr id="50" name="Google Shape;2031;p186">
              <a:extLst>
                <a:ext uri="{FF2B5EF4-FFF2-40B4-BE49-F238E27FC236}">
                  <a16:creationId xmlns:a16="http://schemas.microsoft.com/office/drawing/2014/main" id="{0D617642-C933-6C49-A01D-E4331C9CC036}"/>
                </a:ext>
              </a:extLst>
            </p:cNvPr>
            <p:cNvCxnSpPr>
              <a:stCxn id="47" idx="3"/>
            </p:cNvCxnSpPr>
            <p:nvPr/>
          </p:nvCxnSpPr>
          <p:spPr>
            <a:xfrm>
              <a:off x="2024538" y="2231830"/>
              <a:ext cx="436800" cy="0"/>
            </a:xfrm>
            <a:prstGeom prst="straightConnector1">
              <a:avLst/>
            </a:prstGeom>
            <a:noFill/>
            <a:ln w="19050" cap="flat" cmpd="sng">
              <a:solidFill>
                <a:srgbClr val="666666"/>
              </a:solidFill>
              <a:prstDash val="solid"/>
              <a:round/>
              <a:headEnd type="none" w="med" len="med"/>
              <a:tailEnd type="stealth" w="med" len="med"/>
            </a:ln>
          </p:spPr>
        </p:cxnSp>
        <p:sp>
          <p:nvSpPr>
            <p:cNvPr id="51" name="Google Shape;2032;p186">
              <a:extLst>
                <a:ext uri="{FF2B5EF4-FFF2-40B4-BE49-F238E27FC236}">
                  <a16:creationId xmlns:a16="http://schemas.microsoft.com/office/drawing/2014/main" id="{B43226F6-8E42-4745-8AD5-53F9B4B87707}"/>
                </a:ext>
              </a:extLst>
            </p:cNvPr>
            <p:cNvSpPr txBox="1"/>
            <p:nvPr/>
          </p:nvSpPr>
          <p:spPr>
            <a:xfrm>
              <a:off x="1408362" y="1311425"/>
              <a:ext cx="568800" cy="5688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black"/>
                  </a:solidFill>
                  <a:effectLst/>
                  <a:uLnTx/>
                  <a:uFillTx/>
                  <a:latin typeface="Open Sans"/>
                  <a:ea typeface="Open Sans"/>
                  <a:cs typeface="Open Sans"/>
                  <a:sym typeface="Open Sans"/>
                </a:rPr>
                <a:t>X</a:t>
              </a:r>
              <a:r>
                <a:rPr kumimoji="0" lang="en" sz="2400" b="0" i="0" u="none" strike="noStrike" kern="1200" cap="none" spc="0" normalizeH="0" baseline="-25000" noProof="0">
                  <a:ln>
                    <a:noFill/>
                  </a:ln>
                  <a:solidFill>
                    <a:prstClr val="black"/>
                  </a:solidFill>
                  <a:effectLst/>
                  <a:uLnTx/>
                  <a:uFillTx/>
                  <a:latin typeface="Open Sans"/>
                  <a:ea typeface="Open Sans"/>
                  <a:cs typeface="Open Sans"/>
                  <a:sym typeface="Open Sans"/>
                </a:rPr>
                <a:t>2</a:t>
              </a:r>
              <a:endParaRPr kumimoji="0" sz="2400" b="0" i="0" u="none" strike="noStrike" kern="1200" cap="none" spc="0" normalizeH="0" baseline="0" noProof="0">
                <a:ln>
                  <a:noFill/>
                </a:ln>
                <a:solidFill>
                  <a:prstClr val="black"/>
                </a:solidFill>
                <a:effectLst/>
                <a:uLnTx/>
                <a:uFillTx/>
                <a:latin typeface="Open Sans"/>
                <a:ea typeface="Open Sans"/>
                <a:cs typeface="Open Sans"/>
                <a:sym typeface="Open Sans"/>
              </a:endParaRPr>
            </a:p>
          </p:txBody>
        </p:sp>
      </p:grpSp>
      <p:grpSp>
        <p:nvGrpSpPr>
          <p:cNvPr id="54" name="Google Shape;2033;p186">
            <a:extLst>
              <a:ext uri="{FF2B5EF4-FFF2-40B4-BE49-F238E27FC236}">
                <a16:creationId xmlns:a16="http://schemas.microsoft.com/office/drawing/2014/main" id="{F2CE416C-496D-1641-9E70-A20306EF6AF4}"/>
              </a:ext>
            </a:extLst>
          </p:cNvPr>
          <p:cNvGrpSpPr/>
          <p:nvPr/>
        </p:nvGrpSpPr>
        <p:grpSpPr>
          <a:xfrm>
            <a:off x="6340613" y="1748567"/>
            <a:ext cx="1568684" cy="3368643"/>
            <a:chOff x="1317182" y="1311425"/>
            <a:chExt cx="1176513" cy="2526482"/>
          </a:xfrm>
        </p:grpSpPr>
        <p:sp>
          <p:nvSpPr>
            <p:cNvPr id="55" name="Google Shape;2034;p186">
              <a:extLst>
                <a:ext uri="{FF2B5EF4-FFF2-40B4-BE49-F238E27FC236}">
                  <a16:creationId xmlns:a16="http://schemas.microsoft.com/office/drawing/2014/main" id="{54E390CD-BB92-B942-A05F-BA595F7F3900}"/>
                </a:ext>
              </a:extLst>
            </p:cNvPr>
            <p:cNvSpPr/>
            <p:nvPr/>
          </p:nvSpPr>
          <p:spPr>
            <a:xfrm>
              <a:off x="1317182" y="2704048"/>
              <a:ext cx="705900" cy="380400"/>
            </a:xfrm>
            <a:prstGeom prst="rect">
              <a:avLst/>
            </a:prstGeom>
            <a:solidFill>
              <a:srgbClr val="B6D7A8"/>
            </a:solidFill>
            <a:ln w="9525"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600" b="0" i="1" u="none" strike="noStrike" kern="1200" cap="none" spc="0" normalizeH="0" baseline="0" noProof="0">
                  <a:ln>
                    <a:noFill/>
                  </a:ln>
                  <a:solidFill>
                    <a:prstClr val="black"/>
                  </a:solidFill>
                  <a:effectLst/>
                  <a:uLnTx/>
                  <a:uFillTx/>
                  <a:latin typeface="Open Sans"/>
                  <a:ea typeface="Open Sans"/>
                  <a:cs typeface="Open Sans"/>
                  <a:sym typeface="Open Sans"/>
                </a:rPr>
                <a:t>cell</a:t>
              </a: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56" name="Google Shape;2035;p186">
              <a:extLst>
                <a:ext uri="{FF2B5EF4-FFF2-40B4-BE49-F238E27FC236}">
                  <a16:creationId xmlns:a16="http://schemas.microsoft.com/office/drawing/2014/main" id="{8616572A-8869-3148-86DE-23AD921E7486}"/>
                </a:ext>
              </a:extLst>
            </p:cNvPr>
            <p:cNvCxnSpPr>
              <a:stCxn id="67" idx="0"/>
              <a:endCxn id="55" idx="2"/>
            </p:cNvCxnSpPr>
            <p:nvPr/>
          </p:nvCxnSpPr>
          <p:spPr>
            <a:xfrm rot="10800000">
              <a:off x="1670131" y="3084406"/>
              <a:ext cx="0" cy="280200"/>
            </a:xfrm>
            <a:prstGeom prst="straightConnector1">
              <a:avLst/>
            </a:prstGeom>
            <a:noFill/>
            <a:ln w="19050" cap="flat" cmpd="sng">
              <a:solidFill>
                <a:srgbClr val="666666"/>
              </a:solidFill>
              <a:prstDash val="solid"/>
              <a:round/>
              <a:headEnd type="stealth" w="med" len="med"/>
              <a:tailEnd type="none" w="med" len="med"/>
            </a:ln>
          </p:spPr>
        </p:cxnSp>
        <p:cxnSp>
          <p:nvCxnSpPr>
            <p:cNvPr id="57" name="Google Shape;2037;p186">
              <a:extLst>
                <a:ext uri="{FF2B5EF4-FFF2-40B4-BE49-F238E27FC236}">
                  <a16:creationId xmlns:a16="http://schemas.microsoft.com/office/drawing/2014/main" id="{061ABAE6-378A-9942-B842-EFBBBF63DF17}"/>
                </a:ext>
              </a:extLst>
            </p:cNvPr>
            <p:cNvCxnSpPr>
              <a:stCxn id="55" idx="0"/>
            </p:cNvCxnSpPr>
            <p:nvPr/>
          </p:nvCxnSpPr>
          <p:spPr>
            <a:xfrm rot="10800000">
              <a:off x="1670132" y="2409448"/>
              <a:ext cx="0" cy="294600"/>
            </a:xfrm>
            <a:prstGeom prst="straightConnector1">
              <a:avLst/>
            </a:prstGeom>
            <a:noFill/>
            <a:ln w="19050" cap="flat" cmpd="sng">
              <a:solidFill>
                <a:srgbClr val="666666"/>
              </a:solidFill>
              <a:prstDash val="solid"/>
              <a:round/>
              <a:headEnd type="stealth" w="med" len="med"/>
              <a:tailEnd type="none" w="med" len="med"/>
            </a:ln>
          </p:spPr>
        </p:cxnSp>
        <p:sp>
          <p:nvSpPr>
            <p:cNvPr id="58" name="Google Shape;2038;p186">
              <a:extLst>
                <a:ext uri="{FF2B5EF4-FFF2-40B4-BE49-F238E27FC236}">
                  <a16:creationId xmlns:a16="http://schemas.microsoft.com/office/drawing/2014/main" id="{FE4E08D9-78C1-4543-9BE0-9C1A005B0878}"/>
                </a:ext>
              </a:extLst>
            </p:cNvPr>
            <p:cNvSpPr txBox="1"/>
            <p:nvPr/>
          </p:nvSpPr>
          <p:spPr>
            <a:xfrm>
              <a:off x="1879340" y="2472603"/>
              <a:ext cx="613200" cy="3975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black"/>
                  </a:solidFill>
                  <a:effectLst/>
                  <a:uLnTx/>
                  <a:uFillTx/>
                  <a:latin typeface="Open Sans"/>
                  <a:ea typeface="Open Sans"/>
                  <a:cs typeface="Open Sans"/>
                  <a:sym typeface="Open Sans"/>
                </a:rPr>
                <a:t>H’</a:t>
              </a:r>
              <a:r>
                <a:rPr kumimoji="0" lang="en" sz="2400" b="0" i="0" u="none" strike="noStrike" kern="1200" cap="none" spc="0" normalizeH="0" baseline="-25000" noProof="0">
                  <a:ln>
                    <a:noFill/>
                  </a:ln>
                  <a:solidFill>
                    <a:prstClr val="black"/>
                  </a:solidFill>
                  <a:effectLst/>
                  <a:uLnTx/>
                  <a:uFillTx/>
                  <a:latin typeface="Open Sans"/>
                  <a:ea typeface="Open Sans"/>
                  <a:cs typeface="Open Sans"/>
                  <a:sym typeface="Open Sans"/>
                </a:rPr>
                <a:t>3</a:t>
              </a:r>
              <a:endParaRPr kumimoji="0" sz="2400" b="0" i="0" u="none" strike="noStrike" kern="1200" cap="none" spc="0" normalizeH="0" baseline="-25000" noProof="0">
                <a:ln>
                  <a:noFill/>
                </a:ln>
                <a:solidFill>
                  <a:prstClr val="black"/>
                </a:solidFill>
                <a:effectLst/>
                <a:uLnTx/>
                <a:uFillTx/>
                <a:latin typeface="Open Sans"/>
                <a:ea typeface="Open Sans"/>
                <a:cs typeface="Open Sans"/>
                <a:sym typeface="Open Sans"/>
              </a:endParaRPr>
            </a:p>
          </p:txBody>
        </p:sp>
        <p:cxnSp>
          <p:nvCxnSpPr>
            <p:cNvPr id="59" name="Google Shape;2039;p186">
              <a:extLst>
                <a:ext uri="{FF2B5EF4-FFF2-40B4-BE49-F238E27FC236}">
                  <a16:creationId xmlns:a16="http://schemas.microsoft.com/office/drawing/2014/main" id="{7AD41A70-2523-C543-8466-FBE93A4971A4}"/>
                </a:ext>
              </a:extLst>
            </p:cNvPr>
            <p:cNvCxnSpPr>
              <a:stCxn id="55" idx="3"/>
            </p:cNvCxnSpPr>
            <p:nvPr/>
          </p:nvCxnSpPr>
          <p:spPr>
            <a:xfrm>
              <a:off x="2023082" y="2894248"/>
              <a:ext cx="436800" cy="0"/>
            </a:xfrm>
            <a:prstGeom prst="straightConnector1">
              <a:avLst/>
            </a:prstGeom>
            <a:noFill/>
            <a:ln w="19050" cap="flat" cmpd="sng">
              <a:solidFill>
                <a:srgbClr val="666666"/>
              </a:solidFill>
              <a:prstDash val="solid"/>
              <a:round/>
              <a:headEnd type="none" w="med" len="med"/>
              <a:tailEnd type="stealth" w="med" len="med"/>
            </a:ln>
          </p:spPr>
        </p:cxnSp>
        <p:sp>
          <p:nvSpPr>
            <p:cNvPr id="60" name="Google Shape;2040;p186">
              <a:extLst>
                <a:ext uri="{FF2B5EF4-FFF2-40B4-BE49-F238E27FC236}">
                  <a16:creationId xmlns:a16="http://schemas.microsoft.com/office/drawing/2014/main" id="{D06270DF-9DE0-2F40-B4ED-0D536670948B}"/>
                </a:ext>
              </a:extLst>
            </p:cNvPr>
            <p:cNvSpPr/>
            <p:nvPr/>
          </p:nvSpPr>
          <p:spPr>
            <a:xfrm>
              <a:off x="1601038" y="2340275"/>
              <a:ext cx="141900" cy="74700"/>
            </a:xfrm>
            <a:prstGeom prst="rect">
              <a:avLst/>
            </a:pr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1" name="Google Shape;2041;p186">
              <a:extLst>
                <a:ext uri="{FF2B5EF4-FFF2-40B4-BE49-F238E27FC236}">
                  <a16:creationId xmlns:a16="http://schemas.microsoft.com/office/drawing/2014/main" id="{99C2BFA5-4822-624D-B5CE-1F15AACC3F8F}"/>
                </a:ext>
              </a:extLst>
            </p:cNvPr>
            <p:cNvGrpSpPr/>
            <p:nvPr/>
          </p:nvGrpSpPr>
          <p:grpSpPr>
            <a:xfrm>
              <a:off x="1385753" y="3269199"/>
              <a:ext cx="568659" cy="568708"/>
              <a:chOff x="947600" y="3344827"/>
              <a:chExt cx="492900" cy="492900"/>
            </a:xfrm>
          </p:grpSpPr>
          <p:sp>
            <p:nvSpPr>
              <p:cNvPr id="67" name="Google Shape;2036;p186">
                <a:extLst>
                  <a:ext uri="{FF2B5EF4-FFF2-40B4-BE49-F238E27FC236}">
                    <a16:creationId xmlns:a16="http://schemas.microsoft.com/office/drawing/2014/main" id="{5BB29468-8F02-C346-B112-F8555209D275}"/>
                  </a:ext>
                </a:extLst>
              </p:cNvPr>
              <p:cNvSpPr/>
              <p:nvPr/>
            </p:nvSpPr>
            <p:spPr>
              <a:xfrm>
                <a:off x="1012743" y="3427517"/>
                <a:ext cx="362700" cy="362700"/>
              </a:xfrm>
              <a:prstGeom prst="ellipse">
                <a:avLst/>
              </a:prstGeom>
              <a:solidFill>
                <a:srgbClr val="F9CB9C"/>
              </a:solidFill>
              <a:ln w="9525"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25000" noProof="0">
                  <a:ln>
                    <a:noFill/>
                  </a:ln>
                  <a:solidFill>
                    <a:prstClr val="black"/>
                  </a:solidFill>
                  <a:effectLst/>
                  <a:uLnTx/>
                  <a:uFillTx/>
                  <a:latin typeface="Open Sans"/>
                  <a:ea typeface="Open Sans"/>
                  <a:cs typeface="Open Sans"/>
                  <a:sym typeface="Open Sans"/>
                </a:endParaRPr>
              </a:p>
            </p:txBody>
          </p:sp>
          <p:sp>
            <p:nvSpPr>
              <p:cNvPr id="68" name="Google Shape;2042;p186">
                <a:extLst>
                  <a:ext uri="{FF2B5EF4-FFF2-40B4-BE49-F238E27FC236}">
                    <a16:creationId xmlns:a16="http://schemas.microsoft.com/office/drawing/2014/main" id="{349A612E-134F-2645-9059-9297F963707D}"/>
                  </a:ext>
                </a:extLst>
              </p:cNvPr>
              <p:cNvSpPr txBox="1"/>
              <p:nvPr/>
            </p:nvSpPr>
            <p:spPr>
              <a:xfrm>
                <a:off x="947600" y="3344827"/>
                <a:ext cx="492900" cy="4929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black"/>
                    </a:solidFill>
                    <a:effectLst/>
                    <a:uLnTx/>
                    <a:uFillTx/>
                    <a:latin typeface="Open Sans"/>
                    <a:ea typeface="Open Sans"/>
                    <a:cs typeface="Open Sans"/>
                    <a:sym typeface="Open Sans"/>
                  </a:rPr>
                  <a:t>Y</a:t>
                </a:r>
                <a:r>
                  <a:rPr kumimoji="0" lang="en" sz="2400" b="0" i="0" u="none" strike="noStrike" kern="1200" cap="none" spc="0" normalizeH="0" baseline="-25000" noProof="0">
                    <a:ln>
                      <a:noFill/>
                    </a:ln>
                    <a:solidFill>
                      <a:prstClr val="black"/>
                    </a:solidFill>
                    <a:effectLst/>
                    <a:uLnTx/>
                    <a:uFillTx/>
                    <a:latin typeface="Open Sans"/>
                    <a:ea typeface="Open Sans"/>
                    <a:cs typeface="Open Sans"/>
                    <a:sym typeface="Open Sans"/>
                  </a:rPr>
                  <a:t>3</a:t>
                </a:r>
                <a:endParaRPr kumimoji="0" sz="2400" b="0" i="0" u="none" strike="noStrike" kern="1200" cap="none" spc="0" normalizeH="0" baseline="0" noProof="0">
                  <a:ln>
                    <a:noFill/>
                  </a:ln>
                  <a:solidFill>
                    <a:prstClr val="black"/>
                  </a:solidFill>
                  <a:effectLst/>
                  <a:uLnTx/>
                  <a:uFillTx/>
                  <a:latin typeface="Open Sans"/>
                  <a:ea typeface="Open Sans"/>
                  <a:cs typeface="Open Sans"/>
                  <a:sym typeface="Open Sans"/>
                </a:endParaRPr>
              </a:p>
            </p:txBody>
          </p:sp>
        </p:grpSp>
        <p:sp>
          <p:nvSpPr>
            <p:cNvPr id="62" name="Google Shape;2043;p186">
              <a:extLst>
                <a:ext uri="{FF2B5EF4-FFF2-40B4-BE49-F238E27FC236}">
                  <a16:creationId xmlns:a16="http://schemas.microsoft.com/office/drawing/2014/main" id="{4E5E12A5-C0A4-1C40-8FB3-71C7C2A585A6}"/>
                </a:ext>
              </a:extLst>
            </p:cNvPr>
            <p:cNvSpPr/>
            <p:nvPr/>
          </p:nvSpPr>
          <p:spPr>
            <a:xfrm>
              <a:off x="1318338" y="2041630"/>
              <a:ext cx="706200" cy="380400"/>
            </a:xfrm>
            <a:prstGeom prst="rect">
              <a:avLst/>
            </a:prstGeom>
            <a:solidFill>
              <a:srgbClr val="B6D7A8"/>
            </a:solidFill>
            <a:ln w="9525"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600" b="0" i="1" u="none" strike="noStrike" kern="1200" cap="none" spc="0" normalizeH="0" baseline="0" noProof="0">
                  <a:ln>
                    <a:noFill/>
                  </a:ln>
                  <a:solidFill>
                    <a:prstClr val="black"/>
                  </a:solidFill>
                  <a:effectLst/>
                  <a:uLnTx/>
                  <a:uFillTx/>
                  <a:latin typeface="Open Sans"/>
                  <a:ea typeface="Open Sans"/>
                  <a:cs typeface="Open Sans"/>
                  <a:sym typeface="Open Sans"/>
                </a:rPr>
                <a:t>cell</a:t>
              </a: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63" name="Google Shape;2044;p186">
              <a:extLst>
                <a:ext uri="{FF2B5EF4-FFF2-40B4-BE49-F238E27FC236}">
                  <a16:creationId xmlns:a16="http://schemas.microsoft.com/office/drawing/2014/main" id="{D2E36E4B-DC58-2C4C-B74F-43317667326E}"/>
                </a:ext>
              </a:extLst>
            </p:cNvPr>
            <p:cNvCxnSpPr>
              <a:stCxn id="62" idx="0"/>
            </p:cNvCxnSpPr>
            <p:nvPr/>
          </p:nvCxnSpPr>
          <p:spPr>
            <a:xfrm rot="10800000">
              <a:off x="1671438" y="1747030"/>
              <a:ext cx="0" cy="294600"/>
            </a:xfrm>
            <a:prstGeom prst="straightConnector1">
              <a:avLst/>
            </a:prstGeom>
            <a:noFill/>
            <a:ln w="19050" cap="flat" cmpd="sng">
              <a:solidFill>
                <a:srgbClr val="666666"/>
              </a:solidFill>
              <a:prstDash val="solid"/>
              <a:round/>
              <a:headEnd type="stealth" w="med" len="med"/>
              <a:tailEnd type="none" w="med" len="med"/>
            </a:ln>
          </p:spPr>
        </p:cxnSp>
        <p:sp>
          <p:nvSpPr>
            <p:cNvPr id="64" name="Google Shape;2045;p186">
              <a:extLst>
                <a:ext uri="{FF2B5EF4-FFF2-40B4-BE49-F238E27FC236}">
                  <a16:creationId xmlns:a16="http://schemas.microsoft.com/office/drawing/2014/main" id="{B5D4D258-A3BD-3148-B06D-CFA9EB24B074}"/>
                </a:ext>
              </a:extLst>
            </p:cNvPr>
            <p:cNvSpPr txBox="1"/>
            <p:nvPr/>
          </p:nvSpPr>
          <p:spPr>
            <a:xfrm>
              <a:off x="1880495" y="1810185"/>
              <a:ext cx="613200" cy="3978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black"/>
                  </a:solidFill>
                  <a:effectLst/>
                  <a:uLnTx/>
                  <a:uFillTx/>
                  <a:latin typeface="Open Sans"/>
                  <a:ea typeface="Open Sans"/>
                  <a:cs typeface="Open Sans"/>
                  <a:sym typeface="Open Sans"/>
                </a:rPr>
                <a:t>H</a:t>
              </a:r>
              <a:r>
                <a:rPr kumimoji="0" lang="en" sz="2400" b="0" i="0" u="none" strike="noStrike" kern="1200" cap="none" spc="0" normalizeH="0" baseline="-25000" noProof="0">
                  <a:ln>
                    <a:noFill/>
                  </a:ln>
                  <a:solidFill>
                    <a:prstClr val="black"/>
                  </a:solidFill>
                  <a:effectLst/>
                  <a:uLnTx/>
                  <a:uFillTx/>
                  <a:latin typeface="Open Sans"/>
                  <a:ea typeface="Open Sans"/>
                  <a:cs typeface="Open Sans"/>
                  <a:sym typeface="Open Sans"/>
                </a:rPr>
                <a:t>3</a:t>
              </a:r>
              <a:endParaRPr kumimoji="0" sz="2400" b="0" i="0" u="none" strike="noStrike" kern="1200" cap="none" spc="0" normalizeH="0" baseline="-25000" noProof="0">
                <a:ln>
                  <a:noFill/>
                </a:ln>
                <a:solidFill>
                  <a:prstClr val="black"/>
                </a:solidFill>
                <a:effectLst/>
                <a:uLnTx/>
                <a:uFillTx/>
                <a:latin typeface="Open Sans"/>
                <a:ea typeface="Open Sans"/>
                <a:cs typeface="Open Sans"/>
                <a:sym typeface="Open Sans"/>
              </a:endParaRPr>
            </a:p>
          </p:txBody>
        </p:sp>
        <p:cxnSp>
          <p:nvCxnSpPr>
            <p:cNvPr id="65" name="Google Shape;2046;p186">
              <a:extLst>
                <a:ext uri="{FF2B5EF4-FFF2-40B4-BE49-F238E27FC236}">
                  <a16:creationId xmlns:a16="http://schemas.microsoft.com/office/drawing/2014/main" id="{770DE78E-5CB5-734F-9346-367646A463E8}"/>
                </a:ext>
              </a:extLst>
            </p:cNvPr>
            <p:cNvCxnSpPr>
              <a:stCxn id="62" idx="3"/>
            </p:cNvCxnSpPr>
            <p:nvPr/>
          </p:nvCxnSpPr>
          <p:spPr>
            <a:xfrm>
              <a:off x="2024538" y="2231830"/>
              <a:ext cx="436800" cy="0"/>
            </a:xfrm>
            <a:prstGeom prst="straightConnector1">
              <a:avLst/>
            </a:prstGeom>
            <a:noFill/>
            <a:ln w="19050" cap="flat" cmpd="sng">
              <a:solidFill>
                <a:srgbClr val="666666"/>
              </a:solidFill>
              <a:prstDash val="solid"/>
              <a:round/>
              <a:headEnd type="none" w="med" len="med"/>
              <a:tailEnd type="stealth" w="med" len="med"/>
            </a:ln>
          </p:spPr>
        </p:cxnSp>
        <p:sp>
          <p:nvSpPr>
            <p:cNvPr id="66" name="Google Shape;2047;p186">
              <a:extLst>
                <a:ext uri="{FF2B5EF4-FFF2-40B4-BE49-F238E27FC236}">
                  <a16:creationId xmlns:a16="http://schemas.microsoft.com/office/drawing/2014/main" id="{C73ACECD-98D0-FE43-9A6D-A1DD8443C2FE}"/>
                </a:ext>
              </a:extLst>
            </p:cNvPr>
            <p:cNvSpPr txBox="1"/>
            <p:nvPr/>
          </p:nvSpPr>
          <p:spPr>
            <a:xfrm>
              <a:off x="1408362" y="1311425"/>
              <a:ext cx="568800" cy="5688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black"/>
                  </a:solidFill>
                  <a:effectLst/>
                  <a:uLnTx/>
                  <a:uFillTx/>
                  <a:latin typeface="Open Sans"/>
                  <a:ea typeface="Open Sans"/>
                  <a:cs typeface="Open Sans"/>
                  <a:sym typeface="Open Sans"/>
                </a:rPr>
                <a:t>X</a:t>
              </a:r>
              <a:r>
                <a:rPr kumimoji="0" lang="en" sz="2400" b="0" i="0" u="none" strike="noStrike" kern="1200" cap="none" spc="0" normalizeH="0" baseline="-25000" noProof="0">
                  <a:ln>
                    <a:noFill/>
                  </a:ln>
                  <a:solidFill>
                    <a:prstClr val="black"/>
                  </a:solidFill>
                  <a:effectLst/>
                  <a:uLnTx/>
                  <a:uFillTx/>
                  <a:latin typeface="Open Sans"/>
                  <a:ea typeface="Open Sans"/>
                  <a:cs typeface="Open Sans"/>
                  <a:sym typeface="Open Sans"/>
                </a:rPr>
                <a:t>3</a:t>
              </a:r>
              <a:endParaRPr kumimoji="0" sz="2400" b="0" i="0" u="none" strike="noStrike" kern="1200" cap="none" spc="0" normalizeH="0" baseline="0" noProof="0">
                <a:ln>
                  <a:noFill/>
                </a:ln>
                <a:solidFill>
                  <a:prstClr val="black"/>
                </a:solidFill>
                <a:effectLst/>
                <a:uLnTx/>
                <a:uFillTx/>
                <a:latin typeface="Open Sans"/>
                <a:ea typeface="Open Sans"/>
                <a:cs typeface="Open Sans"/>
                <a:sym typeface="Open Sans"/>
              </a:endParaRPr>
            </a:p>
          </p:txBody>
        </p:sp>
      </p:grpSp>
      <p:grpSp>
        <p:nvGrpSpPr>
          <p:cNvPr id="69" name="Google Shape;2048;p186">
            <a:extLst>
              <a:ext uri="{FF2B5EF4-FFF2-40B4-BE49-F238E27FC236}">
                <a16:creationId xmlns:a16="http://schemas.microsoft.com/office/drawing/2014/main" id="{65911FAD-BF4F-CE40-92B2-B2E8F6608D84}"/>
              </a:ext>
            </a:extLst>
          </p:cNvPr>
          <p:cNvGrpSpPr/>
          <p:nvPr/>
        </p:nvGrpSpPr>
        <p:grpSpPr>
          <a:xfrm>
            <a:off x="7864613" y="1748567"/>
            <a:ext cx="1568684" cy="3368643"/>
            <a:chOff x="1317182" y="1311425"/>
            <a:chExt cx="1176513" cy="2526482"/>
          </a:xfrm>
        </p:grpSpPr>
        <p:sp>
          <p:nvSpPr>
            <p:cNvPr id="70" name="Google Shape;2049;p186">
              <a:extLst>
                <a:ext uri="{FF2B5EF4-FFF2-40B4-BE49-F238E27FC236}">
                  <a16:creationId xmlns:a16="http://schemas.microsoft.com/office/drawing/2014/main" id="{0F669E94-D88E-2B47-AEF7-00A3327BD1AC}"/>
                </a:ext>
              </a:extLst>
            </p:cNvPr>
            <p:cNvSpPr/>
            <p:nvPr/>
          </p:nvSpPr>
          <p:spPr>
            <a:xfrm>
              <a:off x="1317182" y="2704048"/>
              <a:ext cx="705900" cy="380400"/>
            </a:xfrm>
            <a:prstGeom prst="rect">
              <a:avLst/>
            </a:prstGeom>
            <a:solidFill>
              <a:srgbClr val="B6D7A8"/>
            </a:solidFill>
            <a:ln w="9525"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600" b="0" i="1" u="none" strike="noStrike" kern="1200" cap="none" spc="0" normalizeH="0" baseline="0" noProof="0">
                  <a:ln>
                    <a:noFill/>
                  </a:ln>
                  <a:solidFill>
                    <a:prstClr val="black"/>
                  </a:solidFill>
                  <a:effectLst/>
                  <a:uLnTx/>
                  <a:uFillTx/>
                  <a:latin typeface="Open Sans"/>
                  <a:ea typeface="Open Sans"/>
                  <a:cs typeface="Open Sans"/>
                  <a:sym typeface="Open Sans"/>
                </a:rPr>
                <a:t>cell</a:t>
              </a: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1" name="Google Shape;2050;p186">
              <a:extLst>
                <a:ext uri="{FF2B5EF4-FFF2-40B4-BE49-F238E27FC236}">
                  <a16:creationId xmlns:a16="http://schemas.microsoft.com/office/drawing/2014/main" id="{C6B1E0F6-7D92-4949-A290-1A8D8999D315}"/>
                </a:ext>
              </a:extLst>
            </p:cNvPr>
            <p:cNvCxnSpPr>
              <a:stCxn id="82" idx="0"/>
              <a:endCxn id="70" idx="2"/>
            </p:cNvCxnSpPr>
            <p:nvPr/>
          </p:nvCxnSpPr>
          <p:spPr>
            <a:xfrm rot="10800000">
              <a:off x="1670131" y="3084406"/>
              <a:ext cx="0" cy="280200"/>
            </a:xfrm>
            <a:prstGeom prst="straightConnector1">
              <a:avLst/>
            </a:prstGeom>
            <a:noFill/>
            <a:ln w="19050" cap="flat" cmpd="sng">
              <a:solidFill>
                <a:srgbClr val="666666"/>
              </a:solidFill>
              <a:prstDash val="solid"/>
              <a:round/>
              <a:headEnd type="stealth" w="med" len="med"/>
              <a:tailEnd type="none" w="med" len="med"/>
            </a:ln>
          </p:spPr>
        </p:cxnSp>
        <p:cxnSp>
          <p:nvCxnSpPr>
            <p:cNvPr id="72" name="Google Shape;2052;p186">
              <a:extLst>
                <a:ext uri="{FF2B5EF4-FFF2-40B4-BE49-F238E27FC236}">
                  <a16:creationId xmlns:a16="http://schemas.microsoft.com/office/drawing/2014/main" id="{DC0B81C8-F6CD-8942-9BC3-B5EB6125C7CF}"/>
                </a:ext>
              </a:extLst>
            </p:cNvPr>
            <p:cNvCxnSpPr>
              <a:stCxn id="70" idx="0"/>
            </p:cNvCxnSpPr>
            <p:nvPr/>
          </p:nvCxnSpPr>
          <p:spPr>
            <a:xfrm rot="10800000">
              <a:off x="1670132" y="2409448"/>
              <a:ext cx="0" cy="294600"/>
            </a:xfrm>
            <a:prstGeom prst="straightConnector1">
              <a:avLst/>
            </a:prstGeom>
            <a:noFill/>
            <a:ln w="19050" cap="flat" cmpd="sng">
              <a:solidFill>
                <a:srgbClr val="666666"/>
              </a:solidFill>
              <a:prstDash val="solid"/>
              <a:round/>
              <a:headEnd type="stealth" w="med" len="med"/>
              <a:tailEnd type="none" w="med" len="med"/>
            </a:ln>
          </p:spPr>
        </p:cxnSp>
        <p:sp>
          <p:nvSpPr>
            <p:cNvPr id="73" name="Google Shape;2053;p186">
              <a:extLst>
                <a:ext uri="{FF2B5EF4-FFF2-40B4-BE49-F238E27FC236}">
                  <a16:creationId xmlns:a16="http://schemas.microsoft.com/office/drawing/2014/main" id="{88BF091C-D2E5-014F-8508-AC8B4DD9DAC6}"/>
                </a:ext>
              </a:extLst>
            </p:cNvPr>
            <p:cNvSpPr txBox="1"/>
            <p:nvPr/>
          </p:nvSpPr>
          <p:spPr>
            <a:xfrm>
              <a:off x="1879340" y="2472603"/>
              <a:ext cx="613200" cy="3975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black"/>
                  </a:solidFill>
                  <a:effectLst/>
                  <a:uLnTx/>
                  <a:uFillTx/>
                  <a:latin typeface="Open Sans"/>
                  <a:ea typeface="Open Sans"/>
                  <a:cs typeface="Open Sans"/>
                  <a:sym typeface="Open Sans"/>
                </a:rPr>
                <a:t>H’</a:t>
              </a:r>
              <a:r>
                <a:rPr kumimoji="0" lang="en" sz="2400" b="0" i="0" u="none" strike="noStrike" kern="1200" cap="none" spc="0" normalizeH="0" baseline="-25000" noProof="0">
                  <a:ln>
                    <a:noFill/>
                  </a:ln>
                  <a:solidFill>
                    <a:prstClr val="black"/>
                  </a:solidFill>
                  <a:effectLst/>
                  <a:uLnTx/>
                  <a:uFillTx/>
                  <a:latin typeface="Open Sans"/>
                  <a:ea typeface="Open Sans"/>
                  <a:cs typeface="Open Sans"/>
                  <a:sym typeface="Open Sans"/>
                </a:rPr>
                <a:t>4</a:t>
              </a:r>
              <a:endParaRPr kumimoji="0" sz="2400" b="0" i="0" u="none" strike="noStrike" kern="1200" cap="none" spc="0" normalizeH="0" baseline="-25000" noProof="0">
                <a:ln>
                  <a:noFill/>
                </a:ln>
                <a:solidFill>
                  <a:prstClr val="black"/>
                </a:solidFill>
                <a:effectLst/>
                <a:uLnTx/>
                <a:uFillTx/>
                <a:latin typeface="Open Sans"/>
                <a:ea typeface="Open Sans"/>
                <a:cs typeface="Open Sans"/>
                <a:sym typeface="Open Sans"/>
              </a:endParaRPr>
            </a:p>
          </p:txBody>
        </p:sp>
        <p:cxnSp>
          <p:nvCxnSpPr>
            <p:cNvPr id="74" name="Google Shape;2054;p186">
              <a:extLst>
                <a:ext uri="{FF2B5EF4-FFF2-40B4-BE49-F238E27FC236}">
                  <a16:creationId xmlns:a16="http://schemas.microsoft.com/office/drawing/2014/main" id="{706EC655-5F66-F043-911D-91D3EEDCE739}"/>
                </a:ext>
              </a:extLst>
            </p:cNvPr>
            <p:cNvCxnSpPr>
              <a:stCxn id="70" idx="3"/>
            </p:cNvCxnSpPr>
            <p:nvPr/>
          </p:nvCxnSpPr>
          <p:spPr>
            <a:xfrm>
              <a:off x="2023082" y="2894248"/>
              <a:ext cx="436800" cy="0"/>
            </a:xfrm>
            <a:prstGeom prst="straightConnector1">
              <a:avLst/>
            </a:prstGeom>
            <a:noFill/>
            <a:ln w="19050" cap="flat" cmpd="sng">
              <a:solidFill>
                <a:srgbClr val="666666"/>
              </a:solidFill>
              <a:prstDash val="solid"/>
              <a:round/>
              <a:headEnd type="none" w="med" len="med"/>
              <a:tailEnd type="stealth" w="med" len="med"/>
            </a:ln>
          </p:spPr>
        </p:cxnSp>
        <p:sp>
          <p:nvSpPr>
            <p:cNvPr id="75" name="Google Shape;2055;p186">
              <a:extLst>
                <a:ext uri="{FF2B5EF4-FFF2-40B4-BE49-F238E27FC236}">
                  <a16:creationId xmlns:a16="http://schemas.microsoft.com/office/drawing/2014/main" id="{F4A045EB-9454-0345-A02B-531C382968BC}"/>
                </a:ext>
              </a:extLst>
            </p:cNvPr>
            <p:cNvSpPr/>
            <p:nvPr/>
          </p:nvSpPr>
          <p:spPr>
            <a:xfrm>
              <a:off x="1601038" y="2340275"/>
              <a:ext cx="141900" cy="74700"/>
            </a:xfrm>
            <a:prstGeom prst="rect">
              <a:avLst/>
            </a:pr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6" name="Google Shape;2056;p186">
              <a:extLst>
                <a:ext uri="{FF2B5EF4-FFF2-40B4-BE49-F238E27FC236}">
                  <a16:creationId xmlns:a16="http://schemas.microsoft.com/office/drawing/2014/main" id="{14A2863A-2CBA-E149-9E63-261AE9774F6D}"/>
                </a:ext>
              </a:extLst>
            </p:cNvPr>
            <p:cNvGrpSpPr/>
            <p:nvPr/>
          </p:nvGrpSpPr>
          <p:grpSpPr>
            <a:xfrm>
              <a:off x="1385753" y="3269199"/>
              <a:ext cx="568659" cy="568708"/>
              <a:chOff x="947600" y="3344827"/>
              <a:chExt cx="492900" cy="492900"/>
            </a:xfrm>
          </p:grpSpPr>
          <p:sp>
            <p:nvSpPr>
              <p:cNvPr id="82" name="Google Shape;2051;p186">
                <a:extLst>
                  <a:ext uri="{FF2B5EF4-FFF2-40B4-BE49-F238E27FC236}">
                    <a16:creationId xmlns:a16="http://schemas.microsoft.com/office/drawing/2014/main" id="{CC8C9ED3-24B1-9245-B83C-8405B036CC65}"/>
                  </a:ext>
                </a:extLst>
              </p:cNvPr>
              <p:cNvSpPr/>
              <p:nvPr/>
            </p:nvSpPr>
            <p:spPr>
              <a:xfrm>
                <a:off x="1012743" y="3427517"/>
                <a:ext cx="362700" cy="362700"/>
              </a:xfrm>
              <a:prstGeom prst="ellipse">
                <a:avLst/>
              </a:prstGeom>
              <a:solidFill>
                <a:srgbClr val="F9CB9C"/>
              </a:solidFill>
              <a:ln w="9525"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25000" noProof="0">
                  <a:ln>
                    <a:noFill/>
                  </a:ln>
                  <a:solidFill>
                    <a:prstClr val="black"/>
                  </a:solidFill>
                  <a:effectLst/>
                  <a:uLnTx/>
                  <a:uFillTx/>
                  <a:latin typeface="Open Sans"/>
                  <a:ea typeface="Open Sans"/>
                  <a:cs typeface="Open Sans"/>
                  <a:sym typeface="Open Sans"/>
                </a:endParaRPr>
              </a:p>
            </p:txBody>
          </p:sp>
          <p:sp>
            <p:nvSpPr>
              <p:cNvPr id="83" name="Google Shape;2057;p186">
                <a:extLst>
                  <a:ext uri="{FF2B5EF4-FFF2-40B4-BE49-F238E27FC236}">
                    <a16:creationId xmlns:a16="http://schemas.microsoft.com/office/drawing/2014/main" id="{436375CB-5ED1-A347-8060-910C97B1F7CC}"/>
                  </a:ext>
                </a:extLst>
              </p:cNvPr>
              <p:cNvSpPr txBox="1"/>
              <p:nvPr/>
            </p:nvSpPr>
            <p:spPr>
              <a:xfrm>
                <a:off x="947600" y="3344827"/>
                <a:ext cx="492900" cy="4929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black"/>
                    </a:solidFill>
                    <a:effectLst/>
                    <a:uLnTx/>
                    <a:uFillTx/>
                    <a:latin typeface="Open Sans"/>
                    <a:ea typeface="Open Sans"/>
                    <a:cs typeface="Open Sans"/>
                    <a:sym typeface="Open Sans"/>
                  </a:rPr>
                  <a:t>Y</a:t>
                </a:r>
                <a:r>
                  <a:rPr kumimoji="0" lang="en" sz="2400" b="0" i="0" u="none" strike="noStrike" kern="1200" cap="none" spc="0" normalizeH="0" baseline="-25000" noProof="0">
                    <a:ln>
                      <a:noFill/>
                    </a:ln>
                    <a:solidFill>
                      <a:prstClr val="black"/>
                    </a:solidFill>
                    <a:effectLst/>
                    <a:uLnTx/>
                    <a:uFillTx/>
                    <a:latin typeface="Open Sans"/>
                    <a:ea typeface="Open Sans"/>
                    <a:cs typeface="Open Sans"/>
                    <a:sym typeface="Open Sans"/>
                  </a:rPr>
                  <a:t>3</a:t>
                </a:r>
                <a:endParaRPr kumimoji="0" sz="2400" b="0" i="0" u="none" strike="noStrike" kern="1200" cap="none" spc="0" normalizeH="0" baseline="0" noProof="0">
                  <a:ln>
                    <a:noFill/>
                  </a:ln>
                  <a:solidFill>
                    <a:prstClr val="black"/>
                  </a:solidFill>
                  <a:effectLst/>
                  <a:uLnTx/>
                  <a:uFillTx/>
                  <a:latin typeface="Open Sans"/>
                  <a:ea typeface="Open Sans"/>
                  <a:cs typeface="Open Sans"/>
                  <a:sym typeface="Open Sans"/>
                </a:endParaRPr>
              </a:p>
            </p:txBody>
          </p:sp>
        </p:grpSp>
        <p:sp>
          <p:nvSpPr>
            <p:cNvPr id="77" name="Google Shape;2058;p186">
              <a:extLst>
                <a:ext uri="{FF2B5EF4-FFF2-40B4-BE49-F238E27FC236}">
                  <a16:creationId xmlns:a16="http://schemas.microsoft.com/office/drawing/2014/main" id="{868F0318-A320-E34D-BF85-6D0663B3A7BD}"/>
                </a:ext>
              </a:extLst>
            </p:cNvPr>
            <p:cNvSpPr/>
            <p:nvPr/>
          </p:nvSpPr>
          <p:spPr>
            <a:xfrm>
              <a:off x="1318338" y="2041630"/>
              <a:ext cx="706200" cy="380400"/>
            </a:xfrm>
            <a:prstGeom prst="rect">
              <a:avLst/>
            </a:prstGeom>
            <a:solidFill>
              <a:srgbClr val="B6D7A8"/>
            </a:solidFill>
            <a:ln w="9525"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600" b="0" i="1" u="none" strike="noStrike" kern="1200" cap="none" spc="0" normalizeH="0" baseline="0" noProof="0">
                  <a:ln>
                    <a:noFill/>
                  </a:ln>
                  <a:solidFill>
                    <a:prstClr val="black"/>
                  </a:solidFill>
                  <a:effectLst/>
                  <a:uLnTx/>
                  <a:uFillTx/>
                  <a:latin typeface="Open Sans"/>
                  <a:ea typeface="Open Sans"/>
                  <a:cs typeface="Open Sans"/>
                  <a:sym typeface="Open Sans"/>
                </a:rPr>
                <a:t>cell</a:t>
              </a: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8" name="Google Shape;2059;p186">
              <a:extLst>
                <a:ext uri="{FF2B5EF4-FFF2-40B4-BE49-F238E27FC236}">
                  <a16:creationId xmlns:a16="http://schemas.microsoft.com/office/drawing/2014/main" id="{D2265F2F-FF09-9444-BC77-A4C50763355B}"/>
                </a:ext>
              </a:extLst>
            </p:cNvPr>
            <p:cNvCxnSpPr>
              <a:stCxn id="77" idx="0"/>
            </p:cNvCxnSpPr>
            <p:nvPr/>
          </p:nvCxnSpPr>
          <p:spPr>
            <a:xfrm rot="10800000">
              <a:off x="1671438" y="1747030"/>
              <a:ext cx="0" cy="294600"/>
            </a:xfrm>
            <a:prstGeom prst="straightConnector1">
              <a:avLst/>
            </a:prstGeom>
            <a:noFill/>
            <a:ln w="19050" cap="flat" cmpd="sng">
              <a:solidFill>
                <a:srgbClr val="666666"/>
              </a:solidFill>
              <a:prstDash val="solid"/>
              <a:round/>
              <a:headEnd type="stealth" w="med" len="med"/>
              <a:tailEnd type="none" w="med" len="med"/>
            </a:ln>
          </p:spPr>
        </p:cxnSp>
        <p:sp>
          <p:nvSpPr>
            <p:cNvPr id="79" name="Google Shape;2060;p186">
              <a:extLst>
                <a:ext uri="{FF2B5EF4-FFF2-40B4-BE49-F238E27FC236}">
                  <a16:creationId xmlns:a16="http://schemas.microsoft.com/office/drawing/2014/main" id="{170708B3-196D-6F40-A09F-EC61E8BA3C0D}"/>
                </a:ext>
              </a:extLst>
            </p:cNvPr>
            <p:cNvSpPr txBox="1"/>
            <p:nvPr/>
          </p:nvSpPr>
          <p:spPr>
            <a:xfrm>
              <a:off x="1880495" y="1810185"/>
              <a:ext cx="613200" cy="3978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black"/>
                  </a:solidFill>
                  <a:effectLst/>
                  <a:uLnTx/>
                  <a:uFillTx/>
                  <a:latin typeface="Open Sans"/>
                  <a:ea typeface="Open Sans"/>
                  <a:cs typeface="Open Sans"/>
                  <a:sym typeface="Open Sans"/>
                </a:rPr>
                <a:t>H</a:t>
              </a:r>
              <a:r>
                <a:rPr kumimoji="0" lang="en" sz="2400" b="0" i="0" u="none" strike="noStrike" kern="1200" cap="none" spc="0" normalizeH="0" baseline="-25000" noProof="0">
                  <a:ln>
                    <a:noFill/>
                  </a:ln>
                  <a:solidFill>
                    <a:prstClr val="black"/>
                  </a:solidFill>
                  <a:effectLst/>
                  <a:uLnTx/>
                  <a:uFillTx/>
                  <a:latin typeface="Open Sans"/>
                  <a:ea typeface="Open Sans"/>
                  <a:cs typeface="Open Sans"/>
                  <a:sym typeface="Open Sans"/>
                </a:rPr>
                <a:t>4</a:t>
              </a:r>
              <a:endParaRPr kumimoji="0" sz="2400" b="0" i="0" u="none" strike="noStrike" kern="1200" cap="none" spc="0" normalizeH="0" baseline="-25000" noProof="0">
                <a:ln>
                  <a:noFill/>
                </a:ln>
                <a:solidFill>
                  <a:prstClr val="black"/>
                </a:solidFill>
                <a:effectLst/>
                <a:uLnTx/>
                <a:uFillTx/>
                <a:latin typeface="Open Sans"/>
                <a:ea typeface="Open Sans"/>
                <a:cs typeface="Open Sans"/>
                <a:sym typeface="Open Sans"/>
              </a:endParaRPr>
            </a:p>
          </p:txBody>
        </p:sp>
        <p:cxnSp>
          <p:nvCxnSpPr>
            <p:cNvPr id="80" name="Google Shape;2061;p186">
              <a:extLst>
                <a:ext uri="{FF2B5EF4-FFF2-40B4-BE49-F238E27FC236}">
                  <a16:creationId xmlns:a16="http://schemas.microsoft.com/office/drawing/2014/main" id="{9EC48303-61D7-F14A-B05C-7578C5946BD1}"/>
                </a:ext>
              </a:extLst>
            </p:cNvPr>
            <p:cNvCxnSpPr>
              <a:stCxn id="77" idx="3"/>
            </p:cNvCxnSpPr>
            <p:nvPr/>
          </p:nvCxnSpPr>
          <p:spPr>
            <a:xfrm>
              <a:off x="2024538" y="2231830"/>
              <a:ext cx="436800" cy="0"/>
            </a:xfrm>
            <a:prstGeom prst="straightConnector1">
              <a:avLst/>
            </a:prstGeom>
            <a:noFill/>
            <a:ln w="19050" cap="flat" cmpd="sng">
              <a:solidFill>
                <a:srgbClr val="666666"/>
              </a:solidFill>
              <a:prstDash val="solid"/>
              <a:round/>
              <a:headEnd type="none" w="med" len="med"/>
              <a:tailEnd type="stealth" w="med" len="med"/>
            </a:ln>
          </p:spPr>
        </p:cxnSp>
        <p:sp>
          <p:nvSpPr>
            <p:cNvPr id="81" name="Google Shape;2062;p186">
              <a:extLst>
                <a:ext uri="{FF2B5EF4-FFF2-40B4-BE49-F238E27FC236}">
                  <a16:creationId xmlns:a16="http://schemas.microsoft.com/office/drawing/2014/main" id="{68513549-E6D1-3A47-A6BC-4C178B602C64}"/>
                </a:ext>
              </a:extLst>
            </p:cNvPr>
            <p:cNvSpPr txBox="1"/>
            <p:nvPr/>
          </p:nvSpPr>
          <p:spPr>
            <a:xfrm>
              <a:off x="1408362" y="1311425"/>
              <a:ext cx="568800" cy="5688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black"/>
                  </a:solidFill>
                  <a:effectLst/>
                  <a:uLnTx/>
                  <a:uFillTx/>
                  <a:latin typeface="Open Sans"/>
                  <a:ea typeface="Open Sans"/>
                  <a:cs typeface="Open Sans"/>
                  <a:sym typeface="Open Sans"/>
                </a:rPr>
                <a:t>X</a:t>
              </a:r>
              <a:r>
                <a:rPr kumimoji="0" lang="en" sz="2400" b="0" i="0" u="none" strike="noStrike" kern="1200" cap="none" spc="0" normalizeH="0" baseline="-25000" noProof="0">
                  <a:ln>
                    <a:noFill/>
                  </a:ln>
                  <a:solidFill>
                    <a:prstClr val="black"/>
                  </a:solidFill>
                  <a:effectLst/>
                  <a:uLnTx/>
                  <a:uFillTx/>
                  <a:latin typeface="Open Sans"/>
                  <a:ea typeface="Open Sans"/>
                  <a:cs typeface="Open Sans"/>
                  <a:sym typeface="Open Sans"/>
                </a:rPr>
                <a:t>4</a:t>
              </a:r>
              <a:endParaRPr kumimoji="0" sz="2400" b="0" i="0" u="none" strike="noStrike" kern="1200" cap="none" spc="0" normalizeH="0" baseline="0" noProof="0">
                <a:ln>
                  <a:noFill/>
                </a:ln>
                <a:solidFill>
                  <a:prstClr val="black"/>
                </a:solidFill>
                <a:effectLst/>
                <a:uLnTx/>
                <a:uFillTx/>
                <a:latin typeface="Open Sans"/>
                <a:ea typeface="Open Sans"/>
                <a:cs typeface="Open Sans"/>
                <a:sym typeface="Open Sans"/>
              </a:endParaRPr>
            </a:p>
          </p:txBody>
        </p:sp>
      </p:grpSp>
      <p:grpSp>
        <p:nvGrpSpPr>
          <p:cNvPr id="84" name="Google Shape;2063;p186">
            <a:extLst>
              <a:ext uri="{FF2B5EF4-FFF2-40B4-BE49-F238E27FC236}">
                <a16:creationId xmlns:a16="http://schemas.microsoft.com/office/drawing/2014/main" id="{9B05C42E-0FFE-B04E-B61E-31BDA633B00F}"/>
              </a:ext>
            </a:extLst>
          </p:cNvPr>
          <p:cNvGrpSpPr/>
          <p:nvPr/>
        </p:nvGrpSpPr>
        <p:grpSpPr>
          <a:xfrm>
            <a:off x="9388613" y="1748567"/>
            <a:ext cx="1568684" cy="3368643"/>
            <a:chOff x="1317182" y="1311425"/>
            <a:chExt cx="1176513" cy="2526482"/>
          </a:xfrm>
        </p:grpSpPr>
        <p:sp>
          <p:nvSpPr>
            <p:cNvPr id="85" name="Google Shape;2064;p186">
              <a:extLst>
                <a:ext uri="{FF2B5EF4-FFF2-40B4-BE49-F238E27FC236}">
                  <a16:creationId xmlns:a16="http://schemas.microsoft.com/office/drawing/2014/main" id="{8DA1FCED-0D10-C74A-89B6-380F5203C996}"/>
                </a:ext>
              </a:extLst>
            </p:cNvPr>
            <p:cNvSpPr/>
            <p:nvPr/>
          </p:nvSpPr>
          <p:spPr>
            <a:xfrm>
              <a:off x="1317182" y="2704048"/>
              <a:ext cx="705900" cy="380400"/>
            </a:xfrm>
            <a:prstGeom prst="rect">
              <a:avLst/>
            </a:prstGeom>
            <a:solidFill>
              <a:srgbClr val="B6D7A8"/>
            </a:solidFill>
            <a:ln w="9525"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600" b="0" i="1" u="none" strike="noStrike" kern="1200" cap="none" spc="0" normalizeH="0" baseline="0" noProof="0">
                  <a:ln>
                    <a:noFill/>
                  </a:ln>
                  <a:solidFill>
                    <a:prstClr val="black"/>
                  </a:solidFill>
                  <a:effectLst/>
                  <a:uLnTx/>
                  <a:uFillTx/>
                  <a:latin typeface="Open Sans"/>
                  <a:ea typeface="Open Sans"/>
                  <a:cs typeface="Open Sans"/>
                  <a:sym typeface="Open Sans"/>
                </a:rPr>
                <a:t>cell</a:t>
              </a: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86" name="Google Shape;2065;p186">
              <a:extLst>
                <a:ext uri="{FF2B5EF4-FFF2-40B4-BE49-F238E27FC236}">
                  <a16:creationId xmlns:a16="http://schemas.microsoft.com/office/drawing/2014/main" id="{F368EF2D-C321-F548-8FBE-8C30D349C10F}"/>
                </a:ext>
              </a:extLst>
            </p:cNvPr>
            <p:cNvCxnSpPr>
              <a:stCxn id="97" idx="0"/>
              <a:endCxn id="85" idx="2"/>
            </p:cNvCxnSpPr>
            <p:nvPr/>
          </p:nvCxnSpPr>
          <p:spPr>
            <a:xfrm rot="10800000">
              <a:off x="1670131" y="3084406"/>
              <a:ext cx="0" cy="280200"/>
            </a:xfrm>
            <a:prstGeom prst="straightConnector1">
              <a:avLst/>
            </a:prstGeom>
            <a:noFill/>
            <a:ln w="19050" cap="flat" cmpd="sng">
              <a:solidFill>
                <a:srgbClr val="666666"/>
              </a:solidFill>
              <a:prstDash val="solid"/>
              <a:round/>
              <a:headEnd type="stealth" w="med" len="med"/>
              <a:tailEnd type="none" w="med" len="med"/>
            </a:ln>
          </p:spPr>
        </p:cxnSp>
        <p:cxnSp>
          <p:nvCxnSpPr>
            <p:cNvPr id="87" name="Google Shape;2067;p186">
              <a:extLst>
                <a:ext uri="{FF2B5EF4-FFF2-40B4-BE49-F238E27FC236}">
                  <a16:creationId xmlns:a16="http://schemas.microsoft.com/office/drawing/2014/main" id="{2488A3C5-EF10-8249-AE49-CA23C4D54FA8}"/>
                </a:ext>
              </a:extLst>
            </p:cNvPr>
            <p:cNvCxnSpPr>
              <a:stCxn id="85" idx="0"/>
            </p:cNvCxnSpPr>
            <p:nvPr/>
          </p:nvCxnSpPr>
          <p:spPr>
            <a:xfrm rot="10800000">
              <a:off x="1670132" y="2409448"/>
              <a:ext cx="0" cy="294600"/>
            </a:xfrm>
            <a:prstGeom prst="straightConnector1">
              <a:avLst/>
            </a:prstGeom>
            <a:noFill/>
            <a:ln w="19050" cap="flat" cmpd="sng">
              <a:solidFill>
                <a:srgbClr val="666666"/>
              </a:solidFill>
              <a:prstDash val="solid"/>
              <a:round/>
              <a:headEnd type="stealth" w="med" len="med"/>
              <a:tailEnd type="none" w="med" len="med"/>
            </a:ln>
          </p:spPr>
        </p:cxnSp>
        <p:sp>
          <p:nvSpPr>
            <p:cNvPr id="88" name="Google Shape;2068;p186">
              <a:extLst>
                <a:ext uri="{FF2B5EF4-FFF2-40B4-BE49-F238E27FC236}">
                  <a16:creationId xmlns:a16="http://schemas.microsoft.com/office/drawing/2014/main" id="{D45C2D66-5893-3C4E-B03F-9A40BC77A82A}"/>
                </a:ext>
              </a:extLst>
            </p:cNvPr>
            <p:cNvSpPr txBox="1"/>
            <p:nvPr/>
          </p:nvSpPr>
          <p:spPr>
            <a:xfrm>
              <a:off x="1879340" y="2472603"/>
              <a:ext cx="613200" cy="3975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black"/>
                  </a:solidFill>
                  <a:effectLst/>
                  <a:uLnTx/>
                  <a:uFillTx/>
                  <a:latin typeface="Open Sans"/>
                  <a:ea typeface="Open Sans"/>
                  <a:cs typeface="Open Sans"/>
                  <a:sym typeface="Open Sans"/>
                </a:rPr>
                <a:t>H’</a:t>
              </a:r>
              <a:r>
                <a:rPr kumimoji="0" lang="en" sz="2400" b="0" i="0" u="none" strike="noStrike" kern="1200" cap="none" spc="0" normalizeH="0" baseline="-25000" noProof="0">
                  <a:ln>
                    <a:noFill/>
                  </a:ln>
                  <a:solidFill>
                    <a:prstClr val="black"/>
                  </a:solidFill>
                  <a:effectLst/>
                  <a:uLnTx/>
                  <a:uFillTx/>
                  <a:latin typeface="Open Sans"/>
                  <a:ea typeface="Open Sans"/>
                  <a:cs typeface="Open Sans"/>
                  <a:sym typeface="Open Sans"/>
                </a:rPr>
                <a:t>5</a:t>
              </a:r>
              <a:endParaRPr kumimoji="0" sz="2400" b="0" i="0" u="none" strike="noStrike" kern="1200" cap="none" spc="0" normalizeH="0" baseline="-25000" noProof="0">
                <a:ln>
                  <a:noFill/>
                </a:ln>
                <a:solidFill>
                  <a:prstClr val="black"/>
                </a:solidFill>
                <a:effectLst/>
                <a:uLnTx/>
                <a:uFillTx/>
                <a:latin typeface="Open Sans"/>
                <a:ea typeface="Open Sans"/>
                <a:cs typeface="Open Sans"/>
                <a:sym typeface="Open Sans"/>
              </a:endParaRPr>
            </a:p>
          </p:txBody>
        </p:sp>
        <p:cxnSp>
          <p:nvCxnSpPr>
            <p:cNvPr id="89" name="Google Shape;2069;p186">
              <a:extLst>
                <a:ext uri="{FF2B5EF4-FFF2-40B4-BE49-F238E27FC236}">
                  <a16:creationId xmlns:a16="http://schemas.microsoft.com/office/drawing/2014/main" id="{42FDB407-67FA-5C49-946B-2D3D29E391B7}"/>
                </a:ext>
              </a:extLst>
            </p:cNvPr>
            <p:cNvCxnSpPr>
              <a:stCxn id="85" idx="3"/>
            </p:cNvCxnSpPr>
            <p:nvPr/>
          </p:nvCxnSpPr>
          <p:spPr>
            <a:xfrm>
              <a:off x="2023082" y="2894248"/>
              <a:ext cx="436800" cy="0"/>
            </a:xfrm>
            <a:prstGeom prst="straightConnector1">
              <a:avLst/>
            </a:prstGeom>
            <a:noFill/>
            <a:ln w="19050" cap="flat" cmpd="sng">
              <a:solidFill>
                <a:srgbClr val="666666"/>
              </a:solidFill>
              <a:prstDash val="solid"/>
              <a:round/>
              <a:headEnd type="none" w="med" len="med"/>
              <a:tailEnd type="stealth" w="med" len="med"/>
            </a:ln>
          </p:spPr>
        </p:cxnSp>
        <p:sp>
          <p:nvSpPr>
            <p:cNvPr id="90" name="Google Shape;2070;p186">
              <a:extLst>
                <a:ext uri="{FF2B5EF4-FFF2-40B4-BE49-F238E27FC236}">
                  <a16:creationId xmlns:a16="http://schemas.microsoft.com/office/drawing/2014/main" id="{A0456E21-2B9F-6F41-916D-EA42DCD01A96}"/>
                </a:ext>
              </a:extLst>
            </p:cNvPr>
            <p:cNvSpPr/>
            <p:nvPr/>
          </p:nvSpPr>
          <p:spPr>
            <a:xfrm>
              <a:off x="1601038" y="2340275"/>
              <a:ext cx="141900" cy="74700"/>
            </a:xfrm>
            <a:prstGeom prst="rect">
              <a:avLst/>
            </a:pr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91" name="Google Shape;2071;p186">
              <a:extLst>
                <a:ext uri="{FF2B5EF4-FFF2-40B4-BE49-F238E27FC236}">
                  <a16:creationId xmlns:a16="http://schemas.microsoft.com/office/drawing/2014/main" id="{C3F457B2-7CA0-4148-9A40-7D77B2662644}"/>
                </a:ext>
              </a:extLst>
            </p:cNvPr>
            <p:cNvGrpSpPr/>
            <p:nvPr/>
          </p:nvGrpSpPr>
          <p:grpSpPr>
            <a:xfrm>
              <a:off x="1385753" y="3269199"/>
              <a:ext cx="568659" cy="568708"/>
              <a:chOff x="947600" y="3344827"/>
              <a:chExt cx="492900" cy="492900"/>
            </a:xfrm>
          </p:grpSpPr>
          <p:sp>
            <p:nvSpPr>
              <p:cNvPr id="97" name="Google Shape;2066;p186">
                <a:extLst>
                  <a:ext uri="{FF2B5EF4-FFF2-40B4-BE49-F238E27FC236}">
                    <a16:creationId xmlns:a16="http://schemas.microsoft.com/office/drawing/2014/main" id="{38217783-A689-0544-B60F-6A18CB690FD0}"/>
                  </a:ext>
                </a:extLst>
              </p:cNvPr>
              <p:cNvSpPr/>
              <p:nvPr/>
            </p:nvSpPr>
            <p:spPr>
              <a:xfrm>
                <a:off x="1012743" y="3427517"/>
                <a:ext cx="362700" cy="362700"/>
              </a:xfrm>
              <a:prstGeom prst="ellipse">
                <a:avLst/>
              </a:prstGeom>
              <a:solidFill>
                <a:srgbClr val="F9CB9C"/>
              </a:solidFill>
              <a:ln w="9525"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25000" noProof="0">
                  <a:ln>
                    <a:noFill/>
                  </a:ln>
                  <a:solidFill>
                    <a:prstClr val="black"/>
                  </a:solidFill>
                  <a:effectLst/>
                  <a:uLnTx/>
                  <a:uFillTx/>
                  <a:latin typeface="Open Sans"/>
                  <a:ea typeface="Open Sans"/>
                  <a:cs typeface="Open Sans"/>
                  <a:sym typeface="Open Sans"/>
                </a:endParaRPr>
              </a:p>
            </p:txBody>
          </p:sp>
          <p:sp>
            <p:nvSpPr>
              <p:cNvPr id="98" name="Google Shape;2072;p186">
                <a:extLst>
                  <a:ext uri="{FF2B5EF4-FFF2-40B4-BE49-F238E27FC236}">
                    <a16:creationId xmlns:a16="http://schemas.microsoft.com/office/drawing/2014/main" id="{A8106A75-54BF-044A-9AF6-43A50310C595}"/>
                  </a:ext>
                </a:extLst>
              </p:cNvPr>
              <p:cNvSpPr txBox="1"/>
              <p:nvPr/>
            </p:nvSpPr>
            <p:spPr>
              <a:xfrm>
                <a:off x="947600" y="3344827"/>
                <a:ext cx="492900" cy="4929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black"/>
                    </a:solidFill>
                    <a:effectLst/>
                    <a:uLnTx/>
                    <a:uFillTx/>
                    <a:latin typeface="Open Sans"/>
                    <a:ea typeface="Open Sans"/>
                    <a:cs typeface="Open Sans"/>
                    <a:sym typeface="Open Sans"/>
                  </a:rPr>
                  <a:t>Y</a:t>
                </a:r>
                <a:r>
                  <a:rPr kumimoji="0" lang="en" sz="2400" b="0" i="0" u="none" strike="noStrike" kern="1200" cap="none" spc="0" normalizeH="0" baseline="-25000" noProof="0">
                    <a:ln>
                      <a:noFill/>
                    </a:ln>
                    <a:solidFill>
                      <a:prstClr val="black"/>
                    </a:solidFill>
                    <a:effectLst/>
                    <a:uLnTx/>
                    <a:uFillTx/>
                    <a:latin typeface="Open Sans"/>
                    <a:ea typeface="Open Sans"/>
                    <a:cs typeface="Open Sans"/>
                    <a:sym typeface="Open Sans"/>
                  </a:rPr>
                  <a:t>5</a:t>
                </a:r>
                <a:endParaRPr kumimoji="0" sz="2400" b="0" i="0" u="none" strike="noStrike" kern="1200" cap="none" spc="0" normalizeH="0" baseline="0" noProof="0">
                  <a:ln>
                    <a:noFill/>
                  </a:ln>
                  <a:solidFill>
                    <a:prstClr val="black"/>
                  </a:solidFill>
                  <a:effectLst/>
                  <a:uLnTx/>
                  <a:uFillTx/>
                  <a:latin typeface="Open Sans"/>
                  <a:ea typeface="Open Sans"/>
                  <a:cs typeface="Open Sans"/>
                  <a:sym typeface="Open Sans"/>
                </a:endParaRPr>
              </a:p>
            </p:txBody>
          </p:sp>
        </p:grpSp>
        <p:sp>
          <p:nvSpPr>
            <p:cNvPr id="92" name="Google Shape;2073;p186">
              <a:extLst>
                <a:ext uri="{FF2B5EF4-FFF2-40B4-BE49-F238E27FC236}">
                  <a16:creationId xmlns:a16="http://schemas.microsoft.com/office/drawing/2014/main" id="{EAB0A355-0245-3941-AB32-8BBF3036B90A}"/>
                </a:ext>
              </a:extLst>
            </p:cNvPr>
            <p:cNvSpPr/>
            <p:nvPr/>
          </p:nvSpPr>
          <p:spPr>
            <a:xfrm>
              <a:off x="1318338" y="2041630"/>
              <a:ext cx="706200" cy="380400"/>
            </a:xfrm>
            <a:prstGeom prst="rect">
              <a:avLst/>
            </a:prstGeom>
            <a:solidFill>
              <a:srgbClr val="B6D7A8"/>
            </a:solidFill>
            <a:ln w="9525"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600" b="0" i="1" u="none" strike="noStrike" kern="1200" cap="none" spc="0" normalizeH="0" baseline="0" noProof="0">
                  <a:ln>
                    <a:noFill/>
                  </a:ln>
                  <a:solidFill>
                    <a:prstClr val="black"/>
                  </a:solidFill>
                  <a:effectLst/>
                  <a:uLnTx/>
                  <a:uFillTx/>
                  <a:latin typeface="Open Sans"/>
                  <a:ea typeface="Open Sans"/>
                  <a:cs typeface="Open Sans"/>
                  <a:sym typeface="Open Sans"/>
                </a:rPr>
                <a:t>cell</a:t>
              </a: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93" name="Google Shape;2074;p186">
              <a:extLst>
                <a:ext uri="{FF2B5EF4-FFF2-40B4-BE49-F238E27FC236}">
                  <a16:creationId xmlns:a16="http://schemas.microsoft.com/office/drawing/2014/main" id="{58A443E2-425C-7E4E-B94C-AA31DDDF396C}"/>
                </a:ext>
              </a:extLst>
            </p:cNvPr>
            <p:cNvCxnSpPr>
              <a:stCxn id="92" idx="0"/>
            </p:cNvCxnSpPr>
            <p:nvPr/>
          </p:nvCxnSpPr>
          <p:spPr>
            <a:xfrm rot="10800000">
              <a:off x="1671438" y="1747030"/>
              <a:ext cx="0" cy="294600"/>
            </a:xfrm>
            <a:prstGeom prst="straightConnector1">
              <a:avLst/>
            </a:prstGeom>
            <a:noFill/>
            <a:ln w="19050" cap="flat" cmpd="sng">
              <a:solidFill>
                <a:srgbClr val="666666"/>
              </a:solidFill>
              <a:prstDash val="solid"/>
              <a:round/>
              <a:headEnd type="stealth" w="med" len="med"/>
              <a:tailEnd type="none" w="med" len="med"/>
            </a:ln>
          </p:spPr>
        </p:cxnSp>
        <p:sp>
          <p:nvSpPr>
            <p:cNvPr id="94" name="Google Shape;2075;p186">
              <a:extLst>
                <a:ext uri="{FF2B5EF4-FFF2-40B4-BE49-F238E27FC236}">
                  <a16:creationId xmlns:a16="http://schemas.microsoft.com/office/drawing/2014/main" id="{60CF5EA3-8363-F148-A799-6AF30D08DE73}"/>
                </a:ext>
              </a:extLst>
            </p:cNvPr>
            <p:cNvSpPr txBox="1"/>
            <p:nvPr/>
          </p:nvSpPr>
          <p:spPr>
            <a:xfrm>
              <a:off x="1880495" y="1810185"/>
              <a:ext cx="613200" cy="3978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black"/>
                  </a:solidFill>
                  <a:effectLst/>
                  <a:uLnTx/>
                  <a:uFillTx/>
                  <a:latin typeface="Open Sans"/>
                  <a:ea typeface="Open Sans"/>
                  <a:cs typeface="Open Sans"/>
                  <a:sym typeface="Open Sans"/>
                </a:rPr>
                <a:t>H</a:t>
              </a:r>
              <a:r>
                <a:rPr kumimoji="0" lang="en" sz="2400" b="0" i="0" u="none" strike="noStrike" kern="1200" cap="none" spc="0" normalizeH="0" baseline="-25000" noProof="0">
                  <a:ln>
                    <a:noFill/>
                  </a:ln>
                  <a:solidFill>
                    <a:prstClr val="black"/>
                  </a:solidFill>
                  <a:effectLst/>
                  <a:uLnTx/>
                  <a:uFillTx/>
                  <a:latin typeface="Open Sans"/>
                  <a:ea typeface="Open Sans"/>
                  <a:cs typeface="Open Sans"/>
                  <a:sym typeface="Open Sans"/>
                </a:rPr>
                <a:t>5</a:t>
              </a:r>
              <a:endParaRPr kumimoji="0" sz="2400" b="0" i="0" u="none" strike="noStrike" kern="1200" cap="none" spc="0" normalizeH="0" baseline="-25000" noProof="0">
                <a:ln>
                  <a:noFill/>
                </a:ln>
                <a:solidFill>
                  <a:prstClr val="black"/>
                </a:solidFill>
                <a:effectLst/>
                <a:uLnTx/>
                <a:uFillTx/>
                <a:latin typeface="Open Sans"/>
                <a:ea typeface="Open Sans"/>
                <a:cs typeface="Open Sans"/>
                <a:sym typeface="Open Sans"/>
              </a:endParaRPr>
            </a:p>
          </p:txBody>
        </p:sp>
        <p:cxnSp>
          <p:nvCxnSpPr>
            <p:cNvPr id="95" name="Google Shape;2076;p186">
              <a:extLst>
                <a:ext uri="{FF2B5EF4-FFF2-40B4-BE49-F238E27FC236}">
                  <a16:creationId xmlns:a16="http://schemas.microsoft.com/office/drawing/2014/main" id="{50B8AF7E-2282-7E46-9288-4EB39FCB094E}"/>
                </a:ext>
              </a:extLst>
            </p:cNvPr>
            <p:cNvCxnSpPr>
              <a:stCxn id="92" idx="3"/>
            </p:cNvCxnSpPr>
            <p:nvPr/>
          </p:nvCxnSpPr>
          <p:spPr>
            <a:xfrm>
              <a:off x="2024538" y="2231830"/>
              <a:ext cx="436800" cy="0"/>
            </a:xfrm>
            <a:prstGeom prst="straightConnector1">
              <a:avLst/>
            </a:prstGeom>
            <a:noFill/>
            <a:ln w="19050" cap="flat" cmpd="sng">
              <a:solidFill>
                <a:srgbClr val="666666"/>
              </a:solidFill>
              <a:prstDash val="solid"/>
              <a:round/>
              <a:headEnd type="none" w="med" len="med"/>
              <a:tailEnd type="stealth" w="med" len="med"/>
            </a:ln>
          </p:spPr>
        </p:cxnSp>
        <p:sp>
          <p:nvSpPr>
            <p:cNvPr id="96" name="Google Shape;2077;p186">
              <a:extLst>
                <a:ext uri="{FF2B5EF4-FFF2-40B4-BE49-F238E27FC236}">
                  <a16:creationId xmlns:a16="http://schemas.microsoft.com/office/drawing/2014/main" id="{53ADE559-540F-B145-9448-D38DBEC344C4}"/>
                </a:ext>
              </a:extLst>
            </p:cNvPr>
            <p:cNvSpPr txBox="1"/>
            <p:nvPr/>
          </p:nvSpPr>
          <p:spPr>
            <a:xfrm>
              <a:off x="1408362" y="1311425"/>
              <a:ext cx="568800" cy="5688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black"/>
                  </a:solidFill>
                  <a:effectLst/>
                  <a:uLnTx/>
                  <a:uFillTx/>
                  <a:latin typeface="Open Sans"/>
                  <a:ea typeface="Open Sans"/>
                  <a:cs typeface="Open Sans"/>
                  <a:sym typeface="Open Sans"/>
                </a:rPr>
                <a:t>X</a:t>
              </a:r>
              <a:r>
                <a:rPr kumimoji="0" lang="en" sz="2400" b="0" i="0" u="none" strike="noStrike" kern="1200" cap="none" spc="0" normalizeH="0" baseline="-25000" noProof="0">
                  <a:ln>
                    <a:noFill/>
                  </a:ln>
                  <a:solidFill>
                    <a:prstClr val="black"/>
                  </a:solidFill>
                  <a:effectLst/>
                  <a:uLnTx/>
                  <a:uFillTx/>
                  <a:latin typeface="Open Sans"/>
                  <a:ea typeface="Open Sans"/>
                  <a:cs typeface="Open Sans"/>
                  <a:sym typeface="Open Sans"/>
                </a:rPr>
                <a:t>5</a:t>
              </a:r>
              <a:endParaRPr kumimoji="0" sz="2400" b="0" i="0" u="none" strike="noStrike" kern="1200" cap="none" spc="0" normalizeH="0" baseline="0" noProof="0">
                <a:ln>
                  <a:noFill/>
                </a:ln>
                <a:solidFill>
                  <a:prstClr val="black"/>
                </a:solidFill>
                <a:effectLst/>
                <a:uLnTx/>
                <a:uFillTx/>
                <a:latin typeface="Open Sans"/>
                <a:ea typeface="Open Sans"/>
                <a:cs typeface="Open Sans"/>
                <a:sym typeface="Open Sans"/>
              </a:endParaRPr>
            </a:p>
          </p:txBody>
        </p:sp>
      </p:grpSp>
      <p:sp>
        <p:nvSpPr>
          <p:cNvPr id="99" name="Google Shape;2078;p186">
            <a:extLst>
              <a:ext uri="{FF2B5EF4-FFF2-40B4-BE49-F238E27FC236}">
                <a16:creationId xmlns:a16="http://schemas.microsoft.com/office/drawing/2014/main" id="{9A94D2DB-E1BA-B949-8CC6-F4F2C9A99C14}"/>
              </a:ext>
            </a:extLst>
          </p:cNvPr>
          <p:cNvSpPr txBox="1"/>
          <p:nvPr/>
        </p:nvSpPr>
        <p:spPr>
          <a:xfrm>
            <a:off x="3864" y="5656375"/>
            <a:ext cx="5411898" cy="8984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srgbClr val="00B050"/>
                </a:solidFill>
                <a:effectLst/>
                <a:uLnTx/>
                <a:uFillTx/>
                <a:latin typeface="Chalkduster" panose="03050602040202020205" pitchFamily="66" charset="77"/>
                <a:ea typeface="Nothing You Could Do"/>
                <a:cs typeface="Nothing You Could Do"/>
                <a:sym typeface="Nothing You Could Do"/>
              </a:rPr>
              <a:t>The number of layers is a hyperparameter</a:t>
            </a:r>
            <a:endParaRPr kumimoji="0" sz="2400" b="0" i="0" u="none" strike="noStrike" kern="1200" cap="none" spc="0" normalizeH="0" baseline="0" noProof="0" dirty="0">
              <a:ln>
                <a:noFill/>
              </a:ln>
              <a:solidFill>
                <a:srgbClr val="00B050"/>
              </a:solidFill>
              <a:effectLst/>
              <a:uLnTx/>
              <a:uFillTx/>
              <a:latin typeface="Chalkduster" panose="03050602040202020205" pitchFamily="66" charset="77"/>
              <a:ea typeface="Nothing You Could Do"/>
              <a:cs typeface="Nothing You Could Do"/>
              <a:sym typeface="Nothing You Could Do"/>
            </a:endParaRPr>
          </a:p>
        </p:txBody>
      </p:sp>
    </p:spTree>
    <p:extLst>
      <p:ext uri="{BB962C8B-B14F-4D97-AF65-F5344CB8AC3E}">
        <p14:creationId xmlns:p14="http://schemas.microsoft.com/office/powerpoint/2010/main" val="61772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3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3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300"/>
                                        <p:tgtEl>
                                          <p:spTgt spid="5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300"/>
                                        <p:tgtEl>
                                          <p:spTgt spid="6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4"/>
                                        </p:tgtEl>
                                        <p:attrNameLst>
                                          <p:attrName>style.visibility</p:attrName>
                                        </p:attrNameLst>
                                      </p:cBhvr>
                                      <p:to>
                                        <p:strVal val="visible"/>
                                      </p:to>
                                    </p:set>
                                    <p:animEffect transition="in" filter="fade">
                                      <p:cBhvr>
                                        <p:cTn id="27" dur="3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4B9198-F1E3-C546-97C8-B8FAB0E77954}"/>
              </a:ext>
            </a:extLst>
          </p:cNvPr>
          <p:cNvSpPr/>
          <p:nvPr/>
        </p:nvSpPr>
        <p:spPr>
          <a:xfrm>
            <a:off x="1" y="3013501"/>
            <a:ext cx="12192000"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666666"/>
                </a:solidFill>
                <a:effectLst/>
                <a:uLnTx/>
                <a:uFillTx/>
                <a:latin typeface="Arial" charset="0"/>
                <a:ea typeface="Arial" charset="0"/>
                <a:cs typeface="Arial" charset="0"/>
                <a:sym typeface="Roboto"/>
              </a:rPr>
              <a:t>Demo: Sequence Classification</a:t>
            </a:r>
            <a:endParaRPr kumimoji="0" lang="en-US" sz="4800" b="1"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Tree>
    <p:extLst>
      <p:ext uri="{BB962C8B-B14F-4D97-AF65-F5344CB8AC3E}">
        <p14:creationId xmlns:p14="http://schemas.microsoft.com/office/powerpoint/2010/main" val="3872480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95"/>
          <p:cNvSpPr txBox="1"/>
          <p:nvPr/>
        </p:nvSpPr>
        <p:spPr>
          <a:xfrm>
            <a:off x="270600" y="989700"/>
            <a:ext cx="10962800" cy="1350400"/>
          </a:xfrm>
          <a:prstGeom prst="rect">
            <a:avLst/>
          </a:prstGeom>
          <a:noFill/>
          <a:ln>
            <a:noFill/>
          </a:ln>
        </p:spPr>
        <p:txBody>
          <a:bodyPr spcFirstLastPara="1" wrap="square" lIns="121900" tIns="121900" rIns="121900" bIns="121900" anchor="t" anchorCtr="0">
            <a:noAutofit/>
          </a:bodyPr>
          <a:lstStyle/>
          <a:p>
            <a:pPr defTabSz="1219170">
              <a:buClr>
                <a:srgbClr val="000000"/>
              </a:buClr>
              <a:defRPr/>
            </a:pPr>
            <a:r>
              <a:rPr lang="en" sz="4800" kern="0">
                <a:solidFill>
                  <a:srgbClr val="FFFFFF"/>
                </a:solidFill>
                <a:latin typeface="Arial" charset="0"/>
                <a:ea typeface="Arial" charset="0"/>
                <a:cs typeface="Arial" charset="0"/>
                <a:sym typeface="Roboto"/>
              </a:rPr>
              <a:t>Agenda</a:t>
            </a:r>
            <a:endParaRPr sz="4800" kern="0" dirty="0">
              <a:solidFill>
                <a:srgbClr val="FFFFFF"/>
              </a:solidFill>
              <a:latin typeface="Arial" charset="0"/>
              <a:ea typeface="Arial" charset="0"/>
              <a:cs typeface="Arial" charset="0"/>
              <a:sym typeface="Roboto"/>
            </a:endParaRPr>
          </a:p>
        </p:txBody>
      </p:sp>
      <p:graphicFrame>
        <p:nvGraphicFramePr>
          <p:cNvPr id="730" name="Google Shape;730;p95"/>
          <p:cNvGraphicFramePr/>
          <p:nvPr>
            <p:extLst>
              <p:ext uri="{D42A27DB-BD31-4B8C-83A1-F6EECF244321}">
                <p14:modId xmlns:p14="http://schemas.microsoft.com/office/powerpoint/2010/main" val="1899676052"/>
              </p:ext>
            </p:extLst>
          </p:nvPr>
        </p:nvGraphicFramePr>
        <p:xfrm>
          <a:off x="1305633" y="2413001"/>
          <a:ext cx="9652000" cy="3420133"/>
        </p:xfrm>
        <a:graphic>
          <a:graphicData uri="http://schemas.openxmlformats.org/drawingml/2006/table">
            <a:tbl>
              <a:tblPr>
                <a:noFill/>
              </a:tblPr>
              <a:tblGrid>
                <a:gridCol w="690233">
                  <a:extLst>
                    <a:ext uri="{9D8B030D-6E8A-4147-A177-3AD203B41FA5}">
                      <a16:colId xmlns:a16="http://schemas.microsoft.com/office/drawing/2014/main" val="20000"/>
                    </a:ext>
                  </a:extLst>
                </a:gridCol>
                <a:gridCol w="8961767">
                  <a:extLst>
                    <a:ext uri="{9D8B030D-6E8A-4147-A177-3AD203B41FA5}">
                      <a16:colId xmlns:a16="http://schemas.microsoft.com/office/drawing/2014/main" val="20001"/>
                    </a:ext>
                  </a:extLst>
                </a:gridCol>
              </a:tblGrid>
              <a:tr h="616133">
                <a:tc>
                  <a:txBody>
                    <a:bodyPr/>
                    <a:lstStyle/>
                    <a:p>
                      <a:pPr marL="0" lvl="0" indent="0" rtl="0">
                        <a:spcBef>
                          <a:spcPts val="0"/>
                        </a:spcBef>
                        <a:spcAft>
                          <a:spcPts val="0"/>
                        </a:spcAft>
                        <a:buNone/>
                      </a:pPr>
                      <a:endParaRPr sz="2400">
                        <a:solidFill>
                          <a:srgbClr val="666666"/>
                        </a:solidFill>
                        <a:latin typeface="Roboto"/>
                        <a:ea typeface="Roboto"/>
                        <a:cs typeface="Roboto"/>
                        <a:sym typeface="Roboto"/>
                      </a:endParaRPr>
                    </a:p>
                  </a:txBody>
                  <a:tcPr marL="121900" marR="121900"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Clr>
                          <a:schemeClr val="accent2"/>
                        </a:buClr>
                        <a:buSzPts val="1100"/>
                        <a:buFont typeface="Arial"/>
                        <a:buNone/>
                      </a:pPr>
                      <a:endParaRPr sz="2400" dirty="0">
                        <a:solidFill>
                          <a:schemeClr val="lt1"/>
                        </a:solidFill>
                        <a:latin typeface="Roboto"/>
                        <a:ea typeface="Roboto"/>
                        <a:cs typeface="Roboto"/>
                        <a:sym typeface="Roboto"/>
                      </a:endParaRPr>
                    </a:p>
                  </a:txBody>
                  <a:tcPr marL="121900" marR="121900"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609560">
                <a:tc>
                  <a:txBody>
                    <a:bodyPr/>
                    <a:lstStyle/>
                    <a:p>
                      <a:pPr marL="0" lvl="0" indent="0" rtl="0">
                        <a:spcBef>
                          <a:spcPts val="0"/>
                        </a:spcBef>
                        <a:spcAft>
                          <a:spcPts val="0"/>
                        </a:spcAft>
                        <a:buNone/>
                      </a:pPr>
                      <a:endParaRPr sz="2400">
                        <a:solidFill>
                          <a:srgbClr val="666666"/>
                        </a:solidFill>
                        <a:latin typeface="Roboto"/>
                        <a:ea typeface="Roboto"/>
                        <a:cs typeface="Roboto"/>
                        <a:sym typeface="Roboto"/>
                      </a:endParaRPr>
                    </a:p>
                  </a:txBody>
                  <a:tcPr marL="121900" marR="121900"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None/>
                      </a:pPr>
                      <a:r>
                        <a:rPr lang="en-US" sz="2400" dirty="0">
                          <a:solidFill>
                            <a:schemeClr val="lt1"/>
                          </a:solidFill>
                          <a:latin typeface="Arial" panose="020B0604020202020204" pitchFamily="34" charset="0"/>
                          <a:ea typeface="Roboto"/>
                          <a:cs typeface="Arial" panose="020B0604020202020204" pitchFamily="34" charset="0"/>
                          <a:sym typeface="Roboto"/>
                        </a:rPr>
                        <a:t>Transformers</a:t>
                      </a:r>
                    </a:p>
                    <a:p>
                      <a:pPr marL="0" lvl="0" indent="0" rtl="0">
                        <a:spcBef>
                          <a:spcPts val="0"/>
                        </a:spcBef>
                        <a:spcAft>
                          <a:spcPts val="0"/>
                        </a:spcAft>
                        <a:buNone/>
                      </a:pPr>
                      <a:endParaRPr lang="en-US" sz="2400" dirty="0">
                        <a:solidFill>
                          <a:schemeClr val="lt1"/>
                        </a:solidFill>
                        <a:latin typeface="Arial" panose="020B0604020202020204" pitchFamily="34" charset="0"/>
                        <a:ea typeface="Roboto"/>
                        <a:cs typeface="Arial" panose="020B0604020202020204" pitchFamily="34" charset="0"/>
                        <a:sym typeface="Roboto"/>
                      </a:endParaRPr>
                    </a:p>
                  </a:txBody>
                  <a:tcPr marL="121900" marR="121900"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609560">
                <a:tc>
                  <a:txBody>
                    <a:bodyPr/>
                    <a:lstStyle/>
                    <a:p>
                      <a:pPr marL="0" lvl="0" indent="0" rtl="0">
                        <a:spcBef>
                          <a:spcPts val="0"/>
                        </a:spcBef>
                        <a:spcAft>
                          <a:spcPts val="0"/>
                        </a:spcAft>
                        <a:buNone/>
                      </a:pPr>
                      <a:endParaRPr sz="2400">
                        <a:solidFill>
                          <a:srgbClr val="666666"/>
                        </a:solidFill>
                        <a:latin typeface="Roboto"/>
                        <a:ea typeface="Roboto"/>
                        <a:cs typeface="Roboto"/>
                        <a:sym typeface="Roboto"/>
                      </a:endParaRPr>
                    </a:p>
                  </a:txBody>
                  <a:tcPr marL="121900" marR="121900"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None/>
                      </a:pPr>
                      <a:endParaRPr sz="2400" dirty="0">
                        <a:solidFill>
                          <a:schemeClr val="lt1"/>
                        </a:solidFill>
                        <a:latin typeface="Roboto"/>
                        <a:ea typeface="Roboto"/>
                        <a:cs typeface="Roboto"/>
                        <a:sym typeface="Roboto"/>
                      </a:endParaRPr>
                    </a:p>
                  </a:txBody>
                  <a:tcPr marL="121900" marR="121900"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609560">
                <a:tc>
                  <a:txBody>
                    <a:bodyPr/>
                    <a:lstStyle/>
                    <a:p>
                      <a:pPr marL="0" lvl="0" indent="0" rtl="0">
                        <a:spcBef>
                          <a:spcPts val="0"/>
                        </a:spcBef>
                        <a:spcAft>
                          <a:spcPts val="0"/>
                        </a:spcAft>
                        <a:buNone/>
                      </a:pPr>
                      <a:endParaRPr sz="2400">
                        <a:solidFill>
                          <a:srgbClr val="666666"/>
                        </a:solidFill>
                        <a:latin typeface="Roboto"/>
                        <a:ea typeface="Roboto"/>
                        <a:cs typeface="Roboto"/>
                        <a:sym typeface="Roboto"/>
                      </a:endParaRPr>
                    </a:p>
                  </a:txBody>
                  <a:tcPr marL="121900" marR="121900"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None/>
                      </a:pPr>
                      <a:endParaRPr sz="2400" dirty="0"/>
                    </a:p>
                  </a:txBody>
                  <a:tcPr marL="121900" marR="121900"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609560">
                <a:tc>
                  <a:txBody>
                    <a:bodyPr/>
                    <a:lstStyle/>
                    <a:p>
                      <a:pPr marL="0" lvl="0" indent="0" rtl="0">
                        <a:spcBef>
                          <a:spcPts val="0"/>
                        </a:spcBef>
                        <a:spcAft>
                          <a:spcPts val="0"/>
                        </a:spcAft>
                        <a:buNone/>
                      </a:pPr>
                      <a:endParaRPr sz="2400">
                        <a:solidFill>
                          <a:srgbClr val="666666"/>
                        </a:solidFill>
                        <a:latin typeface="Roboto"/>
                        <a:ea typeface="Roboto"/>
                        <a:cs typeface="Roboto"/>
                        <a:sym typeface="Roboto"/>
                      </a:endParaRPr>
                    </a:p>
                  </a:txBody>
                  <a:tcPr marL="121900" marR="121900"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None/>
                      </a:pPr>
                      <a:endParaRPr sz="2400" dirty="0"/>
                    </a:p>
                  </a:txBody>
                  <a:tcPr marL="121900" marR="121900"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42353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899867" y="1523351"/>
            <a:ext cx="6347460" cy="3801981"/>
          </a:xfrm>
          <a:prstGeom prst="rect">
            <a:avLst/>
          </a:prstGeom>
        </p:spPr>
        <p:txBody>
          <a:bodyPr vert="horz" wrap="square" lIns="0" tIns="16933" rIns="0" bIns="0" rtlCol="0">
            <a:spAutoFit/>
          </a:bodyPr>
          <a:lstStyle/>
          <a:p>
            <a:pPr marL="16933" marR="6773" lvl="0" indent="0" algn="l" defTabSz="914400" rtl="0" eaLnBrk="1" fontAlgn="auto" latinLnBrk="0" hangingPunct="1">
              <a:lnSpc>
                <a:spcPct val="114599"/>
              </a:lnSpc>
              <a:spcBef>
                <a:spcPts val="133"/>
              </a:spcBef>
              <a:spcAft>
                <a:spcPts val="0"/>
              </a:spcAft>
              <a:buClrTx/>
              <a:buSzTx/>
              <a:buFontTx/>
              <a:buNone/>
              <a:tabLst/>
              <a:defRPr/>
            </a:pPr>
            <a:r>
              <a:rPr kumimoji="0" sz="2400" b="0" i="0" u="none" strike="noStrike" kern="1200" cap="none" spc="-7"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60" normalizeH="0" baseline="0" noProof="0" dirty="0">
                <a:ln>
                  <a:noFill/>
                </a:ln>
                <a:solidFill>
                  <a:srgbClr val="123693"/>
                </a:solidFill>
                <a:effectLst/>
                <a:uLnTx/>
                <a:uFillTx/>
                <a:latin typeface="Microsoft Sans Serif"/>
                <a:ea typeface="+mn-ea"/>
                <a:cs typeface="Microsoft Sans Serif"/>
              </a:rPr>
              <a:t>Finally, </a:t>
            </a:r>
            <a:r>
              <a:rPr kumimoji="0" sz="2400" b="0" i="0" u="none" strike="noStrike" kern="1200" cap="none" spc="13" normalizeH="0" baseline="0" noProof="0" dirty="0">
                <a:ln>
                  <a:noFill/>
                </a:ln>
                <a:solidFill>
                  <a:srgbClr val="123693"/>
                </a:solidFill>
                <a:effectLst/>
                <a:uLnTx/>
                <a:uFillTx/>
                <a:latin typeface="Microsoft Sans Serif"/>
                <a:ea typeface="+mn-ea"/>
                <a:cs typeface="Microsoft Sans Serif"/>
              </a:rPr>
              <a:t>Tim </a:t>
            </a:r>
            <a:r>
              <a:rPr kumimoji="0" sz="2400" b="0" i="0" u="none" strike="noStrike" kern="1200" cap="none" spc="-7" normalizeH="0" baseline="0" noProof="0" dirty="0">
                <a:ln>
                  <a:noFill/>
                </a:ln>
                <a:solidFill>
                  <a:srgbClr val="123693"/>
                </a:solidFill>
                <a:effectLst/>
                <a:uLnTx/>
                <a:uFillTx/>
                <a:latin typeface="Microsoft Sans Serif"/>
                <a:ea typeface="+mn-ea"/>
                <a:cs typeface="Microsoft Sans Serif"/>
              </a:rPr>
              <a:t>was </a:t>
            </a:r>
            <a:r>
              <a:rPr kumimoji="0" sz="2400" b="0" i="0" u="none" strike="noStrike" kern="1200" cap="none" spc="27" normalizeH="0" baseline="0" noProof="0" dirty="0">
                <a:ln>
                  <a:noFill/>
                </a:ln>
                <a:solidFill>
                  <a:srgbClr val="123693"/>
                </a:solidFill>
                <a:effectLst/>
                <a:uLnTx/>
                <a:uFillTx/>
                <a:latin typeface="Microsoft Sans Serif"/>
                <a:ea typeface="+mn-ea"/>
                <a:cs typeface="Microsoft Sans Serif"/>
              </a:rPr>
              <a:t>planning </a:t>
            </a:r>
            <a:r>
              <a:rPr kumimoji="0" sz="2400" b="0" i="0" u="none" strike="noStrike" kern="1200" cap="none" spc="152" normalizeH="0" baseline="0" noProof="0" dirty="0">
                <a:ln>
                  <a:noFill/>
                </a:ln>
                <a:solidFill>
                  <a:srgbClr val="123693"/>
                </a:solidFill>
                <a:effectLst/>
                <a:uLnTx/>
                <a:uFillTx/>
                <a:latin typeface="Microsoft Sans Serif"/>
                <a:ea typeface="+mn-ea"/>
                <a:cs typeface="Microsoft Sans Serif"/>
              </a:rPr>
              <a:t>to </a:t>
            </a:r>
            <a:r>
              <a:rPr kumimoji="0" sz="2400" b="0" i="0" u="none" strike="noStrike" kern="1200" cap="none" spc="67" normalizeH="0" baseline="0" noProof="0" dirty="0">
                <a:ln>
                  <a:noFill/>
                </a:ln>
                <a:solidFill>
                  <a:srgbClr val="123693"/>
                </a:solidFill>
                <a:effectLst/>
                <a:uLnTx/>
                <a:uFillTx/>
                <a:latin typeface="Microsoft Sans Serif"/>
                <a:ea typeface="+mn-ea"/>
                <a:cs typeface="Microsoft Sans Serif"/>
              </a:rPr>
              <a:t>visit </a:t>
            </a:r>
            <a:r>
              <a:rPr kumimoji="0" sz="2400" b="0" i="0" u="none" strike="noStrike" kern="1200" cap="none" spc="13" normalizeH="0" baseline="0" noProof="0" dirty="0">
                <a:ln>
                  <a:noFill/>
                </a:ln>
                <a:solidFill>
                  <a:srgbClr val="123693"/>
                </a:solidFill>
                <a:effectLst/>
                <a:uLnTx/>
                <a:uFillTx/>
                <a:latin typeface="Microsoft Sans Serif"/>
                <a:ea typeface="+mn-ea"/>
                <a:cs typeface="Microsoft Sans Serif"/>
              </a:rPr>
              <a:t>France </a:t>
            </a:r>
            <a:r>
              <a:rPr kumimoji="0" sz="2400" b="0" i="0" u="none" strike="noStrike" kern="1200" cap="none" spc="60" normalizeH="0" baseline="0" noProof="0" dirty="0">
                <a:ln>
                  <a:noFill/>
                </a:ln>
                <a:solidFill>
                  <a:srgbClr val="123693"/>
                </a:solidFill>
                <a:effectLst/>
                <a:uLnTx/>
                <a:uFillTx/>
                <a:latin typeface="Microsoft Sans Serif"/>
                <a:ea typeface="+mn-ea"/>
                <a:cs typeface="Microsoft Sans Serif"/>
              </a:rPr>
              <a:t>on </a:t>
            </a:r>
            <a:r>
              <a:rPr kumimoji="0" sz="2400" b="0" i="0" u="none" strike="noStrike" kern="1200" cap="none" spc="67"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107" normalizeH="0" baseline="0" noProof="0" dirty="0">
                <a:ln>
                  <a:noFill/>
                </a:ln>
                <a:solidFill>
                  <a:srgbClr val="123693"/>
                </a:solidFill>
                <a:effectLst/>
                <a:uLnTx/>
                <a:uFillTx/>
                <a:latin typeface="Microsoft Sans Serif"/>
                <a:ea typeface="+mn-ea"/>
                <a:cs typeface="Microsoft Sans Serif"/>
              </a:rPr>
              <a:t>the </a:t>
            </a:r>
            <a:r>
              <a:rPr kumimoji="0" sz="2400" b="0" i="0" u="none" strike="noStrike" kern="1200" cap="none" spc="33" normalizeH="0" baseline="0" noProof="0" dirty="0">
                <a:ln>
                  <a:noFill/>
                </a:ln>
                <a:solidFill>
                  <a:srgbClr val="123693"/>
                </a:solidFill>
                <a:effectLst/>
                <a:uLnTx/>
                <a:uFillTx/>
                <a:latin typeface="Microsoft Sans Serif"/>
                <a:ea typeface="+mn-ea"/>
                <a:cs typeface="Microsoft Sans Serif"/>
              </a:rPr>
              <a:t>ﬁnal </a:t>
            </a:r>
            <a:r>
              <a:rPr kumimoji="0" sz="2400" b="0" i="0" u="none" strike="noStrike" kern="1200" cap="none" spc="20" normalizeH="0" baseline="0" noProof="0" dirty="0">
                <a:ln>
                  <a:noFill/>
                </a:ln>
                <a:solidFill>
                  <a:srgbClr val="123693"/>
                </a:solidFill>
                <a:effectLst/>
                <a:uLnTx/>
                <a:uFillTx/>
                <a:latin typeface="Microsoft Sans Serif"/>
                <a:ea typeface="+mn-ea"/>
                <a:cs typeface="Microsoft Sans Serif"/>
              </a:rPr>
              <a:t>week </a:t>
            </a:r>
            <a:r>
              <a:rPr kumimoji="0" sz="2400" b="0" i="0" u="none" strike="noStrike" kern="1200" cap="none" spc="107" normalizeH="0" baseline="0" noProof="0" dirty="0">
                <a:ln>
                  <a:noFill/>
                </a:ln>
                <a:solidFill>
                  <a:srgbClr val="123693"/>
                </a:solidFill>
                <a:effectLst/>
                <a:uLnTx/>
                <a:uFillTx/>
                <a:latin typeface="Microsoft Sans Serif"/>
                <a:ea typeface="+mn-ea"/>
                <a:cs typeface="Microsoft Sans Serif"/>
              </a:rPr>
              <a:t>of </a:t>
            </a:r>
            <a:r>
              <a:rPr kumimoji="0" sz="2400" b="0" i="0" u="none" strike="noStrike" kern="1200" cap="none" spc="20" normalizeH="0" baseline="0" noProof="0" dirty="0">
                <a:ln>
                  <a:noFill/>
                </a:ln>
                <a:solidFill>
                  <a:srgbClr val="123693"/>
                </a:solidFill>
                <a:effectLst/>
                <a:uLnTx/>
                <a:uFillTx/>
                <a:latin typeface="Microsoft Sans Serif"/>
                <a:ea typeface="+mn-ea"/>
                <a:cs typeface="Microsoft Sans Serif"/>
              </a:rPr>
              <a:t>his </a:t>
            </a:r>
            <a:r>
              <a:rPr kumimoji="0" sz="2400" b="0" i="0" u="none" strike="noStrike" kern="1200" cap="none" spc="0" normalizeH="0" baseline="0" noProof="0" dirty="0">
                <a:ln>
                  <a:noFill/>
                </a:ln>
                <a:solidFill>
                  <a:srgbClr val="123693"/>
                </a:solidFill>
                <a:effectLst/>
                <a:uLnTx/>
                <a:uFillTx/>
                <a:latin typeface="Microsoft Sans Serif"/>
                <a:ea typeface="+mn-ea"/>
                <a:cs typeface="Microsoft Sans Serif"/>
              </a:rPr>
              <a:t>journey. </a:t>
            </a:r>
            <a:r>
              <a:rPr kumimoji="0" sz="2400" b="0" i="0" u="none" strike="noStrike" kern="1200" cap="none" spc="-40" normalizeH="0" baseline="0" noProof="0" dirty="0">
                <a:ln>
                  <a:noFill/>
                </a:ln>
                <a:solidFill>
                  <a:srgbClr val="123693"/>
                </a:solidFill>
                <a:effectLst/>
                <a:uLnTx/>
                <a:uFillTx/>
                <a:latin typeface="Microsoft Sans Serif"/>
                <a:ea typeface="+mn-ea"/>
                <a:cs typeface="Microsoft Sans Serif"/>
              </a:rPr>
              <a:t>He </a:t>
            </a:r>
            <a:r>
              <a:rPr kumimoji="0" sz="2400" b="0" i="0" u="none" strike="noStrike" kern="1200" cap="none" spc="-7" normalizeH="0" baseline="0" noProof="0" dirty="0">
                <a:ln>
                  <a:noFill/>
                </a:ln>
                <a:solidFill>
                  <a:srgbClr val="123693"/>
                </a:solidFill>
                <a:effectLst/>
                <a:uLnTx/>
                <a:uFillTx/>
                <a:latin typeface="Microsoft Sans Serif"/>
                <a:ea typeface="+mn-ea"/>
                <a:cs typeface="Microsoft Sans Serif"/>
              </a:rPr>
              <a:t>was </a:t>
            </a:r>
            <a:r>
              <a:rPr kumimoji="0" sz="2400" b="0" i="0" u="none" strike="noStrike" kern="1200" cap="none" spc="93" normalizeH="0" baseline="0" noProof="0" dirty="0">
                <a:ln>
                  <a:noFill/>
                </a:ln>
                <a:solidFill>
                  <a:srgbClr val="123693"/>
                </a:solidFill>
                <a:effectLst/>
                <a:uLnTx/>
                <a:uFillTx/>
                <a:latin typeface="Microsoft Sans Serif"/>
                <a:ea typeface="+mn-ea"/>
                <a:cs typeface="Microsoft Sans Serif"/>
              </a:rPr>
              <a:t>quite </a:t>
            </a:r>
            <a:r>
              <a:rPr kumimoji="0" sz="2400" b="0" i="0" u="none" strike="noStrike" kern="1200" cap="none" spc="100"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73" normalizeH="0" baseline="0" noProof="0" dirty="0">
                <a:ln>
                  <a:noFill/>
                </a:ln>
                <a:solidFill>
                  <a:srgbClr val="123693"/>
                </a:solidFill>
                <a:effectLst/>
                <a:uLnTx/>
                <a:uFillTx/>
                <a:latin typeface="Microsoft Sans Serif"/>
                <a:ea typeface="+mn-ea"/>
                <a:cs typeface="Microsoft Sans Serif"/>
              </a:rPr>
              <a:t>excited </a:t>
            </a:r>
            <a:r>
              <a:rPr kumimoji="0" sz="2400" b="0" i="0" u="none" strike="noStrike" kern="1200" cap="none" spc="152" normalizeH="0" baseline="0" noProof="0" dirty="0">
                <a:ln>
                  <a:noFill/>
                </a:ln>
                <a:solidFill>
                  <a:srgbClr val="123693"/>
                </a:solidFill>
                <a:effectLst/>
                <a:uLnTx/>
                <a:uFillTx/>
                <a:latin typeface="Microsoft Sans Serif"/>
                <a:ea typeface="+mn-ea"/>
                <a:cs typeface="Microsoft Sans Serif"/>
              </a:rPr>
              <a:t>to try </a:t>
            </a:r>
            <a:r>
              <a:rPr kumimoji="0" sz="2400" b="0" i="0" u="none" strike="noStrike" kern="1200" cap="none" spc="107" normalizeH="0" baseline="0" noProof="0" dirty="0">
                <a:ln>
                  <a:noFill/>
                </a:ln>
                <a:solidFill>
                  <a:srgbClr val="123693"/>
                </a:solidFill>
                <a:effectLst/>
                <a:uLnTx/>
                <a:uFillTx/>
                <a:latin typeface="Microsoft Sans Serif"/>
                <a:ea typeface="+mn-ea"/>
                <a:cs typeface="Microsoft Sans Serif"/>
              </a:rPr>
              <a:t>the </a:t>
            </a:r>
            <a:r>
              <a:rPr kumimoji="0" sz="2400" b="0" i="0" u="none" strike="noStrike" kern="1200" cap="none" spc="33" normalizeH="0" baseline="0" noProof="0" dirty="0">
                <a:ln>
                  <a:noFill/>
                </a:ln>
                <a:solidFill>
                  <a:srgbClr val="123693"/>
                </a:solidFill>
                <a:effectLst/>
                <a:uLnTx/>
                <a:uFillTx/>
                <a:latin typeface="Microsoft Sans Serif"/>
                <a:ea typeface="+mn-ea"/>
                <a:cs typeface="Microsoft Sans Serif"/>
              </a:rPr>
              <a:t>local </a:t>
            </a:r>
            <a:r>
              <a:rPr kumimoji="0" sz="2400" b="0" i="0" u="none" strike="noStrike" kern="1200" cap="none" spc="53" normalizeH="0" baseline="0" noProof="0" dirty="0">
                <a:ln>
                  <a:noFill/>
                </a:ln>
                <a:solidFill>
                  <a:srgbClr val="123693"/>
                </a:solidFill>
                <a:effectLst/>
                <a:uLnTx/>
                <a:uFillTx/>
                <a:latin typeface="Microsoft Sans Serif"/>
                <a:ea typeface="+mn-ea"/>
                <a:cs typeface="Microsoft Sans Serif"/>
              </a:rPr>
              <a:t>delicacies and had </a:t>
            </a:r>
            <a:r>
              <a:rPr kumimoji="0" sz="2400" b="0" i="0" u="none" strike="noStrike" kern="1200" cap="none" spc="60"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67" normalizeH="0" baseline="0" noProof="0" dirty="0">
                <a:ln>
                  <a:noFill/>
                </a:ln>
                <a:solidFill>
                  <a:srgbClr val="123693"/>
                </a:solidFill>
                <a:effectLst/>
                <a:uLnTx/>
                <a:uFillTx/>
                <a:latin typeface="Microsoft Sans Serif"/>
                <a:ea typeface="+mn-ea"/>
                <a:cs typeface="Microsoft Sans Serif"/>
              </a:rPr>
              <a:t>lots </a:t>
            </a:r>
            <a:r>
              <a:rPr kumimoji="0" sz="2400" b="0" i="0" u="none" strike="noStrike" kern="1200" cap="none" spc="107" normalizeH="0" baseline="0" noProof="0" dirty="0">
                <a:ln>
                  <a:noFill/>
                </a:ln>
                <a:solidFill>
                  <a:srgbClr val="123693"/>
                </a:solidFill>
                <a:effectLst/>
                <a:uLnTx/>
                <a:uFillTx/>
                <a:latin typeface="Microsoft Sans Serif"/>
                <a:ea typeface="+mn-ea"/>
                <a:cs typeface="Microsoft Sans Serif"/>
              </a:rPr>
              <a:t>of </a:t>
            </a:r>
            <a:r>
              <a:rPr kumimoji="0" sz="2400" b="0" i="0" u="none" strike="noStrike" kern="1200" cap="none" spc="73" normalizeH="0" baseline="0" noProof="0" dirty="0">
                <a:ln>
                  <a:noFill/>
                </a:ln>
                <a:solidFill>
                  <a:srgbClr val="123693"/>
                </a:solidFill>
                <a:effectLst/>
                <a:uLnTx/>
                <a:uFillTx/>
                <a:latin typeface="Microsoft Sans Serif"/>
                <a:ea typeface="+mn-ea"/>
                <a:cs typeface="Microsoft Sans Serif"/>
              </a:rPr>
              <a:t>recommendations </a:t>
            </a:r>
            <a:r>
              <a:rPr kumimoji="0" sz="2400" b="0" i="0" u="none" strike="noStrike" kern="1200" cap="none" spc="80" normalizeH="0" baseline="0" noProof="0" dirty="0">
                <a:ln>
                  <a:noFill/>
                </a:ln>
                <a:solidFill>
                  <a:srgbClr val="123693"/>
                </a:solidFill>
                <a:effectLst/>
                <a:uLnTx/>
                <a:uFillTx/>
                <a:latin typeface="Microsoft Sans Serif"/>
                <a:ea typeface="+mn-ea"/>
                <a:cs typeface="Microsoft Sans Serif"/>
              </a:rPr>
              <a:t>for </a:t>
            </a:r>
            <a:r>
              <a:rPr kumimoji="0" sz="2400" b="0" i="0" u="none" strike="noStrike" kern="1200" cap="none" spc="67" normalizeH="0" baseline="0" noProof="0" dirty="0">
                <a:ln>
                  <a:noFill/>
                </a:ln>
                <a:solidFill>
                  <a:srgbClr val="123693"/>
                </a:solidFill>
                <a:effectLst/>
                <a:uLnTx/>
                <a:uFillTx/>
                <a:latin typeface="Microsoft Sans Serif"/>
                <a:ea typeface="+mn-ea"/>
                <a:cs typeface="Microsoft Sans Serif"/>
              </a:rPr>
              <a:t>good </a:t>
            </a:r>
            <a:r>
              <a:rPr kumimoji="0" sz="2400" b="0" i="0" u="none" strike="noStrike" kern="1200" cap="none" spc="73"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53" normalizeH="0" baseline="0" noProof="0" dirty="0">
                <a:ln>
                  <a:noFill/>
                </a:ln>
                <a:solidFill>
                  <a:srgbClr val="123693"/>
                </a:solidFill>
                <a:effectLst/>
                <a:uLnTx/>
                <a:uFillTx/>
                <a:latin typeface="Microsoft Sans Serif"/>
                <a:ea typeface="+mn-ea"/>
                <a:cs typeface="Microsoft Sans Serif"/>
              </a:rPr>
              <a:t>restaurants and </a:t>
            </a:r>
            <a:r>
              <a:rPr kumimoji="0" sz="2400" b="0" i="0" u="none" strike="noStrike" kern="1200" cap="none" spc="33" normalizeH="0" baseline="0" noProof="0" dirty="0">
                <a:ln>
                  <a:noFill/>
                </a:ln>
                <a:solidFill>
                  <a:srgbClr val="123693"/>
                </a:solidFill>
                <a:effectLst/>
                <a:uLnTx/>
                <a:uFillTx/>
                <a:latin typeface="Microsoft Sans Serif"/>
                <a:ea typeface="+mn-ea"/>
                <a:cs typeface="Microsoft Sans Serif"/>
              </a:rPr>
              <a:t>exhibitions. </a:t>
            </a:r>
            <a:r>
              <a:rPr kumimoji="0" sz="2400" b="0" i="0" u="none" strike="noStrike" kern="1200" cap="none" spc="-27" normalizeH="0" baseline="0" noProof="0" dirty="0">
                <a:ln>
                  <a:noFill/>
                </a:ln>
                <a:solidFill>
                  <a:srgbClr val="123693"/>
                </a:solidFill>
                <a:effectLst/>
                <a:uLnTx/>
                <a:uFillTx/>
                <a:latin typeface="Microsoft Sans Serif"/>
                <a:ea typeface="+mn-ea"/>
                <a:cs typeface="Microsoft Sans Serif"/>
              </a:rPr>
              <a:t>His </a:t>
            </a:r>
            <a:r>
              <a:rPr kumimoji="0" sz="2400" b="0" i="0" u="none" strike="noStrike" kern="1200" cap="none" spc="107" normalizeH="0" baseline="0" noProof="0" dirty="0">
                <a:ln>
                  <a:noFill/>
                </a:ln>
                <a:solidFill>
                  <a:srgbClr val="123693"/>
                </a:solidFill>
                <a:effectLst/>
                <a:uLnTx/>
                <a:uFillTx/>
                <a:latin typeface="Microsoft Sans Serif"/>
                <a:ea typeface="+mn-ea"/>
                <a:cs typeface="Microsoft Sans Serif"/>
              </a:rPr>
              <a:t>ﬁrst stop </a:t>
            </a:r>
            <a:r>
              <a:rPr kumimoji="0" sz="2400" b="0" i="0" u="none" strike="noStrike" kern="1200" cap="none" spc="113"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67" normalizeH="0" baseline="0" noProof="0" dirty="0">
                <a:ln>
                  <a:noFill/>
                </a:ln>
                <a:solidFill>
                  <a:srgbClr val="123693"/>
                </a:solidFill>
                <a:effectLst/>
                <a:uLnTx/>
                <a:uFillTx/>
                <a:latin typeface="Microsoft Sans Serif"/>
                <a:ea typeface="+mn-ea"/>
                <a:cs typeface="Microsoft Sans Serif"/>
              </a:rPr>
              <a:t>was, </a:t>
            </a:r>
            <a:r>
              <a:rPr kumimoji="0" sz="2400" b="0" i="0" u="none" strike="noStrike" kern="1200" cap="none" spc="107" normalizeH="0" baseline="0" noProof="0" dirty="0">
                <a:ln>
                  <a:noFill/>
                </a:ln>
                <a:solidFill>
                  <a:srgbClr val="123693"/>
                </a:solidFill>
                <a:effectLst/>
                <a:uLnTx/>
                <a:uFillTx/>
                <a:latin typeface="Microsoft Sans Serif"/>
                <a:ea typeface="+mn-ea"/>
                <a:cs typeface="Microsoft Sans Serif"/>
              </a:rPr>
              <a:t>of </a:t>
            </a:r>
            <a:r>
              <a:rPr kumimoji="0" sz="2400" b="0" i="0" u="none" strike="noStrike" kern="1200" cap="none" spc="20" normalizeH="0" baseline="0" noProof="0" dirty="0">
                <a:ln>
                  <a:noFill/>
                </a:ln>
                <a:solidFill>
                  <a:srgbClr val="123693"/>
                </a:solidFill>
                <a:effectLst/>
                <a:uLnTx/>
                <a:uFillTx/>
                <a:latin typeface="Microsoft Sans Serif"/>
                <a:ea typeface="+mn-ea"/>
                <a:cs typeface="Microsoft Sans Serif"/>
              </a:rPr>
              <a:t>course, </a:t>
            </a:r>
            <a:r>
              <a:rPr kumimoji="0" sz="2400" b="0" i="0" u="none" strike="noStrike" kern="1200" cap="none" spc="107" normalizeH="0" baseline="0" noProof="0" dirty="0">
                <a:ln>
                  <a:noFill/>
                </a:ln>
                <a:solidFill>
                  <a:srgbClr val="123693"/>
                </a:solidFill>
                <a:effectLst/>
                <a:uLnTx/>
                <a:uFillTx/>
                <a:latin typeface="Microsoft Sans Serif"/>
                <a:ea typeface="+mn-ea"/>
                <a:cs typeface="Microsoft Sans Serif"/>
              </a:rPr>
              <a:t>the </a:t>
            </a:r>
            <a:r>
              <a:rPr kumimoji="0" sz="2400" b="0" i="0" u="none" strike="noStrike" kern="1200" cap="none" spc="73" normalizeH="0" baseline="0" noProof="0" dirty="0">
                <a:ln>
                  <a:noFill/>
                </a:ln>
                <a:solidFill>
                  <a:srgbClr val="123693"/>
                </a:solidFill>
                <a:effectLst/>
                <a:uLnTx/>
                <a:uFillTx/>
                <a:latin typeface="Microsoft Sans Serif"/>
                <a:ea typeface="+mn-ea"/>
                <a:cs typeface="Microsoft Sans Serif"/>
              </a:rPr>
              <a:t>capital </a:t>
            </a:r>
            <a:r>
              <a:rPr kumimoji="0" sz="2400" b="0" i="0" u="none" strike="noStrike" kern="1200" cap="none" spc="40" normalizeH="0" baseline="0" noProof="0" dirty="0">
                <a:ln>
                  <a:noFill/>
                </a:ln>
                <a:solidFill>
                  <a:srgbClr val="123693"/>
                </a:solidFill>
                <a:effectLst/>
                <a:uLnTx/>
                <a:uFillTx/>
                <a:latin typeface="Microsoft Sans Serif"/>
                <a:ea typeface="+mn-ea"/>
                <a:cs typeface="Microsoft Sans Serif"/>
              </a:rPr>
              <a:t>where </a:t>
            </a:r>
            <a:r>
              <a:rPr kumimoji="0" sz="2400" b="0" i="0" u="none" strike="noStrike" kern="1200" cap="none" spc="33" normalizeH="0" baseline="0" noProof="0" dirty="0">
                <a:ln>
                  <a:noFill/>
                </a:ln>
                <a:solidFill>
                  <a:srgbClr val="123693"/>
                </a:solidFill>
                <a:effectLst/>
                <a:uLnTx/>
                <a:uFillTx/>
                <a:latin typeface="Microsoft Sans Serif"/>
                <a:ea typeface="+mn-ea"/>
                <a:cs typeface="Microsoft Sans Serif"/>
              </a:rPr>
              <a:t>he </a:t>
            </a:r>
            <a:r>
              <a:rPr kumimoji="0" sz="2400" b="0" i="0" u="none" strike="noStrike" kern="1200" cap="none" spc="60" normalizeH="0" baseline="0" noProof="0" dirty="0">
                <a:ln>
                  <a:noFill/>
                </a:ln>
                <a:solidFill>
                  <a:srgbClr val="123693"/>
                </a:solidFill>
                <a:effectLst/>
                <a:uLnTx/>
                <a:uFillTx/>
                <a:latin typeface="Microsoft Sans Serif"/>
                <a:ea typeface="+mn-ea"/>
                <a:cs typeface="Microsoft Sans Serif"/>
              </a:rPr>
              <a:t>would </a:t>
            </a:r>
            <a:r>
              <a:rPr kumimoji="0" sz="2400" b="0" i="0" u="none" strike="noStrike" kern="1200" cap="none" spc="67"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100" normalizeH="0" baseline="0" noProof="0" dirty="0">
                <a:ln>
                  <a:noFill/>
                </a:ln>
                <a:solidFill>
                  <a:srgbClr val="123693"/>
                </a:solidFill>
                <a:effectLst/>
                <a:uLnTx/>
                <a:uFillTx/>
                <a:latin typeface="Microsoft Sans Serif"/>
                <a:ea typeface="+mn-ea"/>
                <a:cs typeface="Microsoft Sans Serif"/>
              </a:rPr>
              <a:t>meet </a:t>
            </a:r>
            <a:r>
              <a:rPr kumimoji="0" sz="2400" b="0" i="0" u="none" strike="noStrike" kern="1200" cap="none" spc="20" normalizeH="0" baseline="0" noProof="0" dirty="0">
                <a:ln>
                  <a:noFill/>
                </a:ln>
                <a:solidFill>
                  <a:srgbClr val="123693"/>
                </a:solidFill>
                <a:effectLst/>
                <a:uLnTx/>
                <a:uFillTx/>
                <a:latin typeface="Microsoft Sans Serif"/>
                <a:ea typeface="+mn-ea"/>
                <a:cs typeface="Microsoft Sans Serif"/>
              </a:rPr>
              <a:t>his </a:t>
            </a:r>
            <a:r>
              <a:rPr kumimoji="0" sz="2400" b="0" i="0" u="none" strike="noStrike" kern="1200" cap="none" spc="107" normalizeH="0" baseline="0" noProof="0" dirty="0">
                <a:ln>
                  <a:noFill/>
                </a:ln>
                <a:solidFill>
                  <a:srgbClr val="123693"/>
                </a:solidFill>
                <a:effectLst/>
                <a:uLnTx/>
                <a:uFillTx/>
                <a:latin typeface="Microsoft Sans Serif"/>
                <a:ea typeface="+mn-ea"/>
                <a:cs typeface="Microsoft Sans Serif"/>
              </a:rPr>
              <a:t>long-time </a:t>
            </a:r>
            <a:r>
              <a:rPr kumimoji="0" sz="2400" b="0" i="0" u="none" strike="noStrike" kern="1200" cap="none" spc="20" normalizeH="0" baseline="0" noProof="0" dirty="0">
                <a:ln>
                  <a:noFill/>
                </a:ln>
                <a:solidFill>
                  <a:srgbClr val="123693"/>
                </a:solidFill>
                <a:effectLst/>
                <a:uLnTx/>
                <a:uFillTx/>
                <a:latin typeface="Microsoft Sans Serif"/>
                <a:ea typeface="+mn-ea"/>
                <a:cs typeface="Microsoft Sans Serif"/>
              </a:rPr>
              <a:t>Friend </a:t>
            </a:r>
            <a:r>
              <a:rPr kumimoji="0" sz="2400" b="0" i="0" u="none" strike="noStrike" kern="1200" cap="none" spc="13" normalizeH="0" baseline="0" noProof="0" dirty="0">
                <a:ln>
                  <a:noFill/>
                </a:ln>
                <a:solidFill>
                  <a:srgbClr val="123693"/>
                </a:solidFill>
                <a:effectLst/>
                <a:uLnTx/>
                <a:uFillTx/>
                <a:latin typeface="Microsoft Sans Serif"/>
                <a:ea typeface="+mn-ea"/>
                <a:cs typeface="Microsoft Sans Serif"/>
              </a:rPr>
              <a:t>Jean-Pierre. </a:t>
            </a:r>
            <a:r>
              <a:rPr kumimoji="0" sz="2400" b="0" i="0" u="none" strike="noStrike" kern="1200" cap="none" spc="-40" normalizeH="0" baseline="0" noProof="0" dirty="0">
                <a:ln>
                  <a:noFill/>
                </a:ln>
                <a:solidFill>
                  <a:srgbClr val="123693"/>
                </a:solidFill>
                <a:effectLst/>
                <a:uLnTx/>
                <a:uFillTx/>
                <a:latin typeface="Microsoft Sans Serif"/>
                <a:ea typeface="+mn-ea"/>
                <a:cs typeface="Microsoft Sans Serif"/>
              </a:rPr>
              <a:t>In </a:t>
            </a:r>
            <a:r>
              <a:rPr kumimoji="0" sz="2400" b="0" i="0" u="none" strike="noStrike" kern="1200" cap="none" spc="-33"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73" normalizeH="0" baseline="0" noProof="0" dirty="0">
                <a:ln>
                  <a:noFill/>
                </a:ln>
                <a:solidFill>
                  <a:srgbClr val="123693"/>
                </a:solidFill>
                <a:effectLst/>
                <a:uLnTx/>
                <a:uFillTx/>
                <a:latin typeface="Microsoft Sans Serif"/>
                <a:ea typeface="+mn-ea"/>
                <a:cs typeface="Microsoft Sans Serif"/>
              </a:rPr>
              <a:t>order</a:t>
            </a:r>
            <a:r>
              <a:rPr kumimoji="0" sz="2400" b="0" i="0" u="none" strike="noStrike" kern="1200" cap="none" spc="-7"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152" normalizeH="0" baseline="0" noProof="0" dirty="0">
                <a:ln>
                  <a:noFill/>
                </a:ln>
                <a:solidFill>
                  <a:srgbClr val="123693"/>
                </a:solidFill>
                <a:effectLst/>
                <a:uLnTx/>
                <a:uFillTx/>
                <a:latin typeface="Microsoft Sans Serif"/>
                <a:ea typeface="+mn-ea"/>
                <a:cs typeface="Microsoft Sans Serif"/>
              </a:rPr>
              <a:t>to</a:t>
            </a:r>
            <a:r>
              <a:rPr kumimoji="0" sz="2400" b="0" i="0" u="none" strike="noStrike" kern="1200" cap="none" spc="-7"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20" normalizeH="0" baseline="0" noProof="0" dirty="0">
                <a:ln>
                  <a:noFill/>
                </a:ln>
                <a:solidFill>
                  <a:srgbClr val="123693"/>
                </a:solidFill>
                <a:effectLst/>
                <a:uLnTx/>
                <a:uFillTx/>
                <a:latin typeface="Microsoft Sans Serif"/>
                <a:ea typeface="+mn-ea"/>
                <a:cs typeface="Microsoft Sans Serif"/>
              </a:rPr>
              <a:t>arrive</a:t>
            </a:r>
            <a:r>
              <a:rPr kumimoji="0" sz="2400" b="0" i="0" u="none" strike="noStrike" kern="1200" cap="none" spc="-7"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80" normalizeH="0" baseline="0" noProof="0" dirty="0">
                <a:ln>
                  <a:noFill/>
                </a:ln>
                <a:solidFill>
                  <a:srgbClr val="123693"/>
                </a:solidFill>
                <a:effectLst/>
                <a:uLnTx/>
                <a:uFillTx/>
                <a:latin typeface="Microsoft Sans Serif"/>
                <a:ea typeface="+mn-ea"/>
                <a:cs typeface="Microsoft Sans Serif"/>
              </a:rPr>
              <a:t>for</a:t>
            </a:r>
            <a:r>
              <a:rPr kumimoji="0" sz="2400" b="0" i="0" u="none" strike="noStrike" kern="1200" cap="none" spc="0"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47" normalizeH="0" baseline="0" noProof="0" dirty="0">
                <a:ln>
                  <a:noFill/>
                </a:ln>
                <a:solidFill>
                  <a:srgbClr val="123693"/>
                </a:solidFill>
                <a:effectLst/>
                <a:uLnTx/>
                <a:uFillTx/>
                <a:latin typeface="Microsoft Sans Serif"/>
                <a:ea typeface="+mn-ea"/>
                <a:cs typeface="Microsoft Sans Serif"/>
              </a:rPr>
              <a:t>breakfast</a:t>
            </a:r>
            <a:r>
              <a:rPr kumimoji="0" sz="2400" b="0" i="0" u="none" strike="noStrike" kern="1200" cap="none" spc="-7"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33" normalizeH="0" baseline="0" noProof="0" dirty="0">
                <a:ln>
                  <a:noFill/>
                </a:ln>
                <a:solidFill>
                  <a:srgbClr val="123693"/>
                </a:solidFill>
                <a:effectLst/>
                <a:uLnTx/>
                <a:uFillTx/>
                <a:latin typeface="Microsoft Sans Serif"/>
                <a:ea typeface="+mn-ea"/>
                <a:cs typeface="Microsoft Sans Serif"/>
              </a:rPr>
              <a:t>he</a:t>
            </a:r>
            <a:r>
              <a:rPr kumimoji="0" sz="2400" b="0" i="0" u="none" strike="noStrike" kern="1200" cap="none" spc="-7"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100" normalizeH="0" baseline="0" noProof="0" dirty="0">
                <a:ln>
                  <a:noFill/>
                </a:ln>
                <a:solidFill>
                  <a:srgbClr val="123693"/>
                </a:solidFill>
                <a:effectLst/>
                <a:uLnTx/>
                <a:uFillTx/>
                <a:latin typeface="Microsoft Sans Serif"/>
                <a:ea typeface="+mn-ea"/>
                <a:cs typeface="Microsoft Sans Serif"/>
              </a:rPr>
              <a:t>took</a:t>
            </a:r>
            <a:r>
              <a:rPr kumimoji="0" sz="2400" b="0" i="0" u="none" strike="noStrike" kern="1200" cap="none" spc="0"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107" normalizeH="0" baseline="0" noProof="0" dirty="0">
                <a:ln>
                  <a:noFill/>
                </a:ln>
                <a:solidFill>
                  <a:srgbClr val="123693"/>
                </a:solidFill>
                <a:effectLst/>
                <a:uLnTx/>
                <a:uFillTx/>
                <a:latin typeface="Microsoft Sans Serif"/>
                <a:ea typeface="+mn-ea"/>
                <a:cs typeface="Microsoft Sans Serif"/>
              </a:rPr>
              <a:t>the</a:t>
            </a:r>
            <a:r>
              <a:rPr kumimoji="0" sz="2400" b="0" i="0" u="none" strike="noStrike" kern="1200" cap="none" spc="-7"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33" normalizeH="0" baseline="0" noProof="0" dirty="0">
                <a:ln>
                  <a:noFill/>
                </a:ln>
                <a:solidFill>
                  <a:srgbClr val="123693"/>
                </a:solidFill>
                <a:effectLst/>
                <a:uLnTx/>
                <a:uFillTx/>
                <a:latin typeface="Microsoft Sans Serif"/>
                <a:ea typeface="+mn-ea"/>
                <a:cs typeface="Microsoft Sans Serif"/>
              </a:rPr>
              <a:t>early </a:t>
            </a:r>
            <a:r>
              <a:rPr kumimoji="0" sz="2400" b="0" i="0" u="none" strike="noStrike" kern="1200" cap="none" spc="-620"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133" normalizeH="0" baseline="0" noProof="0" dirty="0">
                <a:ln>
                  <a:noFill/>
                </a:ln>
                <a:solidFill>
                  <a:srgbClr val="123693"/>
                </a:solidFill>
                <a:effectLst/>
                <a:uLnTx/>
                <a:uFillTx/>
                <a:latin typeface="Microsoft Sans Serif"/>
                <a:ea typeface="+mn-ea"/>
                <a:cs typeface="Microsoft Sans Serif"/>
              </a:rPr>
              <a:t>5</a:t>
            </a:r>
            <a:r>
              <a:rPr kumimoji="0" sz="2400" b="0" i="0" u="none" strike="noStrike" kern="1200" cap="none" spc="-13"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7" normalizeH="0" baseline="0" noProof="0" dirty="0">
                <a:ln>
                  <a:noFill/>
                </a:ln>
                <a:solidFill>
                  <a:srgbClr val="123693"/>
                </a:solidFill>
                <a:effectLst/>
                <a:uLnTx/>
                <a:uFillTx/>
                <a:latin typeface="Microsoft Sans Serif"/>
                <a:ea typeface="+mn-ea"/>
                <a:cs typeface="Microsoft Sans Serif"/>
              </a:rPr>
              <a:t>AM</a:t>
            </a:r>
            <a:r>
              <a:rPr kumimoji="0" sz="2400" b="0" i="0" u="none" strike="noStrike" kern="1200" cap="none" spc="-7"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67" normalizeH="0" baseline="0" noProof="0" dirty="0">
                <a:ln>
                  <a:noFill/>
                </a:ln>
                <a:solidFill>
                  <a:srgbClr val="123693"/>
                </a:solidFill>
                <a:effectLst/>
                <a:uLnTx/>
                <a:uFillTx/>
                <a:latin typeface="Microsoft Sans Serif"/>
                <a:ea typeface="+mn-ea"/>
                <a:cs typeface="Microsoft Sans Serif"/>
              </a:rPr>
              <a:t>train</a:t>
            </a:r>
            <a:r>
              <a:rPr kumimoji="0" sz="2400" b="0" i="0" u="none" strike="noStrike" kern="1200" cap="none" spc="-7"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93" normalizeH="0" baseline="0" noProof="0" dirty="0">
                <a:ln>
                  <a:noFill/>
                </a:ln>
                <a:solidFill>
                  <a:srgbClr val="123693"/>
                </a:solidFill>
                <a:effectLst/>
                <a:uLnTx/>
                <a:uFillTx/>
                <a:latin typeface="Microsoft Sans Serif"/>
                <a:ea typeface="+mn-ea"/>
                <a:cs typeface="Microsoft Sans Serif"/>
              </a:rPr>
              <a:t>from</a:t>
            </a:r>
            <a:r>
              <a:rPr kumimoji="0" sz="2400" b="0" i="0" u="none" strike="noStrike" kern="1200" cap="none" spc="-7"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47" normalizeH="0" baseline="0" noProof="0" dirty="0">
                <a:ln>
                  <a:noFill/>
                </a:ln>
                <a:solidFill>
                  <a:srgbClr val="123693"/>
                </a:solidFill>
                <a:effectLst/>
                <a:uLnTx/>
                <a:uFillTx/>
                <a:latin typeface="Microsoft Sans Serif"/>
                <a:ea typeface="+mn-ea"/>
                <a:cs typeface="Microsoft Sans Serif"/>
              </a:rPr>
              <a:t>London</a:t>
            </a:r>
            <a:r>
              <a:rPr kumimoji="0" sz="2400" b="0" i="0" u="none" strike="noStrike" kern="1200" cap="none" spc="-7"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152" normalizeH="0" baseline="0" noProof="0" dirty="0">
                <a:ln>
                  <a:noFill/>
                </a:ln>
                <a:solidFill>
                  <a:srgbClr val="123693"/>
                </a:solidFill>
                <a:effectLst/>
                <a:uLnTx/>
                <a:uFillTx/>
                <a:latin typeface="Microsoft Sans Serif"/>
                <a:ea typeface="+mn-ea"/>
                <a:cs typeface="Microsoft Sans Serif"/>
              </a:rPr>
              <a:t>to</a:t>
            </a:r>
            <a:r>
              <a:rPr kumimoji="0" sz="2400" b="0" i="0" u="none" strike="noStrike" kern="1200" cap="none" spc="-13"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200" normalizeH="0" baseline="0" noProof="0" dirty="0">
                <a:ln>
                  <a:noFill/>
                </a:ln>
                <a:solidFill>
                  <a:srgbClr val="123693"/>
                </a:solidFill>
                <a:effectLst/>
                <a:uLnTx/>
                <a:uFillTx/>
                <a:latin typeface="Microsoft Sans Serif"/>
                <a:ea typeface="+mn-ea"/>
                <a:cs typeface="Microsoft Sans Serif"/>
              </a:rPr>
              <a:t>...</a:t>
            </a:r>
            <a:endParaRPr kumimoji="0" sz="2400" b="0" i="0" u="none" strike="noStrike" kern="1200" cap="none" spc="0" normalizeH="0" baseline="0" noProof="0">
              <a:ln>
                <a:noFill/>
              </a:ln>
              <a:solidFill>
                <a:prstClr val="black"/>
              </a:solidFill>
              <a:effectLst/>
              <a:uLnTx/>
              <a:uFillTx/>
              <a:latin typeface="Microsoft Sans Serif"/>
              <a:ea typeface="+mn-ea"/>
              <a:cs typeface="Microsoft Sans Serif"/>
            </a:endParaRPr>
          </a:p>
        </p:txBody>
      </p:sp>
      <p:sp>
        <p:nvSpPr>
          <p:cNvPr id="10" name="Title 1">
            <a:extLst>
              <a:ext uri="{FF2B5EF4-FFF2-40B4-BE49-F238E27FC236}">
                <a16:creationId xmlns:a16="http://schemas.microsoft.com/office/drawing/2014/main" id="{8FA75E8E-B39B-F846-80E7-5EF8285C5E8E}"/>
              </a:ext>
            </a:extLst>
          </p:cNvPr>
          <p:cNvSpPr>
            <a:spLocks noGrp="1"/>
          </p:cNvSpPr>
          <p:nvPr>
            <p:ph type="title"/>
          </p:nvPr>
        </p:nvSpPr>
        <p:spPr/>
        <p:txBody>
          <a:bodyPr/>
          <a:lstStyle/>
          <a:p>
            <a:r>
              <a:rPr lang="en-US" dirty="0"/>
              <a:t>Long term dependencies are important</a:t>
            </a:r>
          </a:p>
        </p:txBody>
      </p:sp>
    </p:spTree>
    <p:extLst>
      <p:ext uri="{BB962C8B-B14F-4D97-AF65-F5344CB8AC3E}">
        <p14:creationId xmlns:p14="http://schemas.microsoft.com/office/powerpoint/2010/main" val="1877423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95"/>
          <p:cNvSpPr txBox="1"/>
          <p:nvPr/>
        </p:nvSpPr>
        <p:spPr>
          <a:xfrm>
            <a:off x="270600" y="989700"/>
            <a:ext cx="10962800" cy="1350400"/>
          </a:xfrm>
          <a:prstGeom prst="rect">
            <a:avLst/>
          </a:prstGeom>
          <a:noFill/>
          <a:ln>
            <a:noFill/>
          </a:ln>
        </p:spPr>
        <p:txBody>
          <a:bodyPr spcFirstLastPara="1" wrap="square" lIns="121900" tIns="121900" rIns="121900" bIns="121900" anchor="t" anchorCtr="0">
            <a:noAutofit/>
          </a:bodyPr>
          <a:lstStyle/>
          <a:p>
            <a:pPr defTabSz="1219170">
              <a:buClr>
                <a:srgbClr val="000000"/>
              </a:buClr>
              <a:defRPr/>
            </a:pPr>
            <a:r>
              <a:rPr lang="en" sz="4800" kern="0">
                <a:solidFill>
                  <a:srgbClr val="FFFFFF"/>
                </a:solidFill>
                <a:latin typeface="Arial" charset="0"/>
                <a:ea typeface="Arial" charset="0"/>
                <a:cs typeface="Arial" charset="0"/>
                <a:sym typeface="Roboto"/>
              </a:rPr>
              <a:t>Agenda</a:t>
            </a:r>
            <a:endParaRPr sz="4800" kern="0" dirty="0">
              <a:solidFill>
                <a:srgbClr val="FFFFFF"/>
              </a:solidFill>
              <a:latin typeface="Arial" charset="0"/>
              <a:ea typeface="Arial" charset="0"/>
              <a:cs typeface="Arial" charset="0"/>
              <a:sym typeface="Roboto"/>
            </a:endParaRPr>
          </a:p>
        </p:txBody>
      </p:sp>
      <p:graphicFrame>
        <p:nvGraphicFramePr>
          <p:cNvPr id="730" name="Google Shape;730;p95"/>
          <p:cNvGraphicFramePr/>
          <p:nvPr>
            <p:extLst>
              <p:ext uri="{D42A27DB-BD31-4B8C-83A1-F6EECF244321}">
                <p14:modId xmlns:p14="http://schemas.microsoft.com/office/powerpoint/2010/main" val="703969132"/>
              </p:ext>
            </p:extLst>
          </p:nvPr>
        </p:nvGraphicFramePr>
        <p:xfrm>
          <a:off x="1305633" y="2413001"/>
          <a:ext cx="9652000" cy="3785893"/>
        </p:xfrm>
        <a:graphic>
          <a:graphicData uri="http://schemas.openxmlformats.org/drawingml/2006/table">
            <a:tbl>
              <a:tblPr>
                <a:noFill/>
              </a:tblPr>
              <a:tblGrid>
                <a:gridCol w="690233">
                  <a:extLst>
                    <a:ext uri="{9D8B030D-6E8A-4147-A177-3AD203B41FA5}">
                      <a16:colId xmlns:a16="http://schemas.microsoft.com/office/drawing/2014/main" val="20000"/>
                    </a:ext>
                  </a:extLst>
                </a:gridCol>
                <a:gridCol w="8961767">
                  <a:extLst>
                    <a:ext uri="{9D8B030D-6E8A-4147-A177-3AD203B41FA5}">
                      <a16:colId xmlns:a16="http://schemas.microsoft.com/office/drawing/2014/main" val="20001"/>
                    </a:ext>
                  </a:extLst>
                </a:gridCol>
              </a:tblGrid>
              <a:tr h="616133">
                <a:tc>
                  <a:txBody>
                    <a:bodyPr/>
                    <a:lstStyle/>
                    <a:p>
                      <a:pPr marL="0" lvl="0" indent="0" rtl="0">
                        <a:spcBef>
                          <a:spcPts val="0"/>
                        </a:spcBef>
                        <a:spcAft>
                          <a:spcPts val="0"/>
                        </a:spcAft>
                        <a:buNone/>
                      </a:pPr>
                      <a:endParaRPr sz="2400">
                        <a:solidFill>
                          <a:srgbClr val="666666"/>
                        </a:solidFill>
                        <a:latin typeface="Roboto"/>
                        <a:ea typeface="Roboto"/>
                        <a:cs typeface="Roboto"/>
                        <a:sym typeface="Roboto"/>
                      </a:endParaRPr>
                    </a:p>
                  </a:txBody>
                  <a:tcPr marL="121900" marR="121900"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Clr>
                          <a:schemeClr val="accent2"/>
                        </a:buClr>
                        <a:buSzPts val="1100"/>
                        <a:buFont typeface="Arial"/>
                        <a:buNone/>
                      </a:pPr>
                      <a:endParaRPr sz="2400" dirty="0">
                        <a:solidFill>
                          <a:schemeClr val="lt1"/>
                        </a:solidFill>
                        <a:latin typeface="Roboto"/>
                        <a:ea typeface="Roboto"/>
                        <a:cs typeface="Roboto"/>
                        <a:sym typeface="Roboto"/>
                      </a:endParaRPr>
                    </a:p>
                  </a:txBody>
                  <a:tcPr marL="121900" marR="121900"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609560">
                <a:tc>
                  <a:txBody>
                    <a:bodyPr/>
                    <a:lstStyle/>
                    <a:p>
                      <a:pPr marL="0" lvl="0" indent="0" rtl="0">
                        <a:spcBef>
                          <a:spcPts val="0"/>
                        </a:spcBef>
                        <a:spcAft>
                          <a:spcPts val="0"/>
                        </a:spcAft>
                        <a:buNone/>
                      </a:pPr>
                      <a:endParaRPr sz="2400">
                        <a:solidFill>
                          <a:srgbClr val="666666"/>
                        </a:solidFill>
                        <a:latin typeface="Roboto"/>
                        <a:ea typeface="Roboto"/>
                        <a:cs typeface="Roboto"/>
                        <a:sym typeface="Roboto"/>
                      </a:endParaRPr>
                    </a:p>
                  </a:txBody>
                  <a:tcPr marL="121900" marR="121900"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None/>
                      </a:pPr>
                      <a:r>
                        <a:rPr lang="en-US" sz="2400" dirty="0">
                          <a:solidFill>
                            <a:schemeClr val="lt1"/>
                          </a:solidFill>
                          <a:latin typeface="Arial" panose="020B0604020202020204" pitchFamily="34" charset="0"/>
                          <a:ea typeface="Roboto"/>
                          <a:cs typeface="Arial" panose="020B0604020202020204" pitchFamily="34" charset="0"/>
                          <a:sym typeface="Roboto"/>
                        </a:rPr>
                        <a:t>Sequence Models</a:t>
                      </a:r>
                    </a:p>
                    <a:p>
                      <a:pPr marL="0" lvl="0" indent="0" rtl="0">
                        <a:spcBef>
                          <a:spcPts val="0"/>
                        </a:spcBef>
                        <a:spcAft>
                          <a:spcPts val="0"/>
                        </a:spcAft>
                        <a:buNone/>
                      </a:pPr>
                      <a:endParaRPr lang="en-US" sz="2400" dirty="0">
                        <a:solidFill>
                          <a:schemeClr val="lt1"/>
                        </a:solidFill>
                        <a:latin typeface="Arial" panose="020B0604020202020204" pitchFamily="34" charset="0"/>
                        <a:ea typeface="Roboto"/>
                        <a:cs typeface="Arial" panose="020B0604020202020204" pitchFamily="34" charset="0"/>
                        <a:sym typeface="Roboto"/>
                      </a:endParaRPr>
                    </a:p>
                    <a:p>
                      <a:pPr marL="0" lvl="0" indent="0" rtl="0">
                        <a:spcBef>
                          <a:spcPts val="0"/>
                        </a:spcBef>
                        <a:spcAft>
                          <a:spcPts val="0"/>
                        </a:spcAft>
                        <a:buNone/>
                      </a:pPr>
                      <a:r>
                        <a:rPr lang="en-US" sz="2400" dirty="0">
                          <a:solidFill>
                            <a:schemeClr val="lt1"/>
                          </a:solidFill>
                          <a:latin typeface="Arial" panose="020B0604020202020204" pitchFamily="34" charset="0"/>
                          <a:ea typeface="Roboto"/>
                          <a:cs typeface="Arial" panose="020B0604020202020204" pitchFamily="34" charset="0"/>
                          <a:sym typeface="Roboto"/>
                        </a:rPr>
                        <a:t>Recurrent Neural Networks</a:t>
                      </a:r>
                    </a:p>
                  </a:txBody>
                  <a:tcPr marL="121900" marR="121900"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609560">
                <a:tc>
                  <a:txBody>
                    <a:bodyPr/>
                    <a:lstStyle/>
                    <a:p>
                      <a:pPr marL="0" lvl="0" indent="0" rtl="0">
                        <a:spcBef>
                          <a:spcPts val="0"/>
                        </a:spcBef>
                        <a:spcAft>
                          <a:spcPts val="0"/>
                        </a:spcAft>
                        <a:buNone/>
                      </a:pPr>
                      <a:endParaRPr sz="2400">
                        <a:solidFill>
                          <a:srgbClr val="666666"/>
                        </a:solidFill>
                        <a:latin typeface="Roboto"/>
                        <a:ea typeface="Roboto"/>
                        <a:cs typeface="Roboto"/>
                        <a:sym typeface="Roboto"/>
                      </a:endParaRPr>
                    </a:p>
                  </a:txBody>
                  <a:tcPr marL="121900" marR="121900"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None/>
                      </a:pPr>
                      <a:endParaRPr sz="2400" dirty="0">
                        <a:solidFill>
                          <a:schemeClr val="lt1"/>
                        </a:solidFill>
                        <a:latin typeface="Roboto"/>
                        <a:ea typeface="Roboto"/>
                        <a:cs typeface="Roboto"/>
                        <a:sym typeface="Roboto"/>
                      </a:endParaRPr>
                    </a:p>
                  </a:txBody>
                  <a:tcPr marL="121900" marR="121900"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609560">
                <a:tc>
                  <a:txBody>
                    <a:bodyPr/>
                    <a:lstStyle/>
                    <a:p>
                      <a:pPr marL="0" lvl="0" indent="0" rtl="0">
                        <a:spcBef>
                          <a:spcPts val="0"/>
                        </a:spcBef>
                        <a:spcAft>
                          <a:spcPts val="0"/>
                        </a:spcAft>
                        <a:buNone/>
                      </a:pPr>
                      <a:endParaRPr sz="2400">
                        <a:solidFill>
                          <a:srgbClr val="666666"/>
                        </a:solidFill>
                        <a:latin typeface="Roboto"/>
                        <a:ea typeface="Roboto"/>
                        <a:cs typeface="Roboto"/>
                        <a:sym typeface="Roboto"/>
                      </a:endParaRPr>
                    </a:p>
                  </a:txBody>
                  <a:tcPr marL="121900" marR="121900"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None/>
                      </a:pPr>
                      <a:endParaRPr sz="2400" dirty="0"/>
                    </a:p>
                  </a:txBody>
                  <a:tcPr marL="121900" marR="121900"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609560">
                <a:tc>
                  <a:txBody>
                    <a:bodyPr/>
                    <a:lstStyle/>
                    <a:p>
                      <a:pPr marL="0" lvl="0" indent="0" rtl="0">
                        <a:spcBef>
                          <a:spcPts val="0"/>
                        </a:spcBef>
                        <a:spcAft>
                          <a:spcPts val="0"/>
                        </a:spcAft>
                        <a:buNone/>
                      </a:pPr>
                      <a:endParaRPr sz="2400">
                        <a:solidFill>
                          <a:srgbClr val="666666"/>
                        </a:solidFill>
                        <a:latin typeface="Roboto"/>
                        <a:ea typeface="Roboto"/>
                        <a:cs typeface="Roboto"/>
                        <a:sym typeface="Roboto"/>
                      </a:endParaRPr>
                    </a:p>
                  </a:txBody>
                  <a:tcPr marL="121900" marR="121900"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None/>
                      </a:pPr>
                      <a:endParaRPr sz="2400" dirty="0"/>
                    </a:p>
                  </a:txBody>
                  <a:tcPr marL="121900" marR="121900"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687283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C2D0011-5A62-5840-BE2A-242644759A72}"/>
              </a:ext>
            </a:extLst>
          </p:cNvPr>
          <p:cNvSpPr>
            <a:spLocks noGrp="1"/>
          </p:cNvSpPr>
          <p:nvPr>
            <p:ph type="title"/>
          </p:nvPr>
        </p:nvSpPr>
        <p:spPr/>
        <p:txBody>
          <a:bodyPr/>
          <a:lstStyle/>
          <a:p>
            <a:r>
              <a:rPr lang="en-US" dirty="0"/>
              <a:t>Long term dependencies are important (continued)</a:t>
            </a:r>
          </a:p>
        </p:txBody>
      </p:sp>
      <p:sp>
        <p:nvSpPr>
          <p:cNvPr id="3" name="object 3"/>
          <p:cNvSpPr txBox="1"/>
          <p:nvPr/>
        </p:nvSpPr>
        <p:spPr>
          <a:xfrm>
            <a:off x="2899867" y="1523351"/>
            <a:ext cx="6347460" cy="3801981"/>
          </a:xfrm>
          <a:prstGeom prst="rect">
            <a:avLst/>
          </a:prstGeom>
        </p:spPr>
        <p:txBody>
          <a:bodyPr vert="horz" wrap="square" lIns="0" tIns="16933" rIns="0" bIns="0" rtlCol="0">
            <a:spAutoFit/>
          </a:bodyPr>
          <a:lstStyle/>
          <a:p>
            <a:pPr marL="16933" marR="6773" lvl="0" indent="0" algn="l" defTabSz="914400" rtl="0" eaLnBrk="1" fontAlgn="auto" latinLnBrk="0" hangingPunct="1">
              <a:lnSpc>
                <a:spcPct val="114599"/>
              </a:lnSpc>
              <a:spcBef>
                <a:spcPts val="133"/>
              </a:spcBef>
              <a:spcAft>
                <a:spcPts val="0"/>
              </a:spcAft>
              <a:buClrTx/>
              <a:buSzTx/>
              <a:buFontTx/>
              <a:buNone/>
              <a:tabLst/>
              <a:defRPr/>
            </a:pPr>
            <a:r>
              <a:rPr kumimoji="0" sz="2400" b="0" i="0" u="none" strike="noStrike" kern="1200" cap="none" spc="-7"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60" normalizeH="0" baseline="0" noProof="0" dirty="0">
                <a:ln>
                  <a:noFill/>
                </a:ln>
                <a:solidFill>
                  <a:srgbClr val="123693"/>
                </a:solidFill>
                <a:effectLst/>
                <a:uLnTx/>
                <a:uFillTx/>
                <a:latin typeface="Microsoft Sans Serif"/>
                <a:ea typeface="+mn-ea"/>
                <a:cs typeface="Microsoft Sans Serif"/>
              </a:rPr>
              <a:t>Finally, </a:t>
            </a:r>
            <a:r>
              <a:rPr kumimoji="0" sz="2400" b="0" i="0" u="none" strike="noStrike" kern="1200" cap="none" spc="13" normalizeH="0" baseline="0" noProof="0" dirty="0">
                <a:ln>
                  <a:noFill/>
                </a:ln>
                <a:solidFill>
                  <a:srgbClr val="123693"/>
                </a:solidFill>
                <a:effectLst/>
                <a:uLnTx/>
                <a:uFillTx/>
                <a:latin typeface="Microsoft Sans Serif"/>
                <a:ea typeface="+mn-ea"/>
                <a:cs typeface="Microsoft Sans Serif"/>
              </a:rPr>
              <a:t>Tim </a:t>
            </a:r>
            <a:r>
              <a:rPr kumimoji="0" sz="2400" b="0" i="0" u="none" strike="noStrike" kern="1200" cap="none" spc="-7" normalizeH="0" baseline="0" noProof="0" dirty="0">
                <a:ln>
                  <a:noFill/>
                </a:ln>
                <a:solidFill>
                  <a:srgbClr val="123693"/>
                </a:solidFill>
                <a:effectLst/>
                <a:uLnTx/>
                <a:uFillTx/>
                <a:latin typeface="Microsoft Sans Serif"/>
                <a:ea typeface="+mn-ea"/>
                <a:cs typeface="Microsoft Sans Serif"/>
              </a:rPr>
              <a:t>was </a:t>
            </a:r>
            <a:r>
              <a:rPr kumimoji="0" sz="2400" b="0" i="0" u="none" strike="noStrike" kern="1200" cap="none" spc="27" normalizeH="0" baseline="0" noProof="0" dirty="0">
                <a:ln>
                  <a:noFill/>
                </a:ln>
                <a:solidFill>
                  <a:srgbClr val="123693"/>
                </a:solidFill>
                <a:effectLst/>
                <a:uLnTx/>
                <a:uFillTx/>
                <a:latin typeface="Microsoft Sans Serif"/>
                <a:ea typeface="+mn-ea"/>
                <a:cs typeface="Microsoft Sans Serif"/>
              </a:rPr>
              <a:t>planning </a:t>
            </a:r>
            <a:r>
              <a:rPr kumimoji="0" sz="2400" b="0" i="0" u="none" strike="noStrike" kern="1200" cap="none" spc="152" normalizeH="0" baseline="0" noProof="0" dirty="0">
                <a:ln>
                  <a:noFill/>
                </a:ln>
                <a:solidFill>
                  <a:srgbClr val="123693"/>
                </a:solidFill>
                <a:effectLst/>
                <a:uLnTx/>
                <a:uFillTx/>
                <a:latin typeface="Microsoft Sans Serif"/>
                <a:ea typeface="+mn-ea"/>
                <a:cs typeface="Microsoft Sans Serif"/>
              </a:rPr>
              <a:t>to </a:t>
            </a:r>
            <a:r>
              <a:rPr kumimoji="0" sz="2400" b="0" i="0" u="none" strike="noStrike" kern="1200" cap="none" spc="67" normalizeH="0" baseline="0" noProof="0" dirty="0">
                <a:ln>
                  <a:noFill/>
                </a:ln>
                <a:solidFill>
                  <a:srgbClr val="123693"/>
                </a:solidFill>
                <a:effectLst/>
                <a:uLnTx/>
                <a:uFillTx/>
                <a:latin typeface="Microsoft Sans Serif"/>
                <a:ea typeface="+mn-ea"/>
                <a:cs typeface="Microsoft Sans Serif"/>
              </a:rPr>
              <a:t>visit </a:t>
            </a:r>
            <a:r>
              <a:rPr kumimoji="0" sz="2400" b="1" i="0" u="none" strike="noStrike" kern="1200" cap="none" spc="20" normalizeH="0" baseline="0" noProof="0" dirty="0">
                <a:ln>
                  <a:noFill/>
                </a:ln>
                <a:solidFill>
                  <a:srgbClr val="A261FF"/>
                </a:solidFill>
                <a:effectLst/>
                <a:uLnTx/>
                <a:uFillTx/>
                <a:latin typeface="Arial"/>
                <a:ea typeface="+mn-ea"/>
                <a:cs typeface="Arial"/>
              </a:rPr>
              <a:t>France </a:t>
            </a:r>
            <a:r>
              <a:rPr kumimoji="0" sz="2400" b="0" i="0" u="none" strike="noStrike" kern="1200" cap="none" spc="60" normalizeH="0" baseline="0" noProof="0" dirty="0">
                <a:ln>
                  <a:noFill/>
                </a:ln>
                <a:solidFill>
                  <a:srgbClr val="123693"/>
                </a:solidFill>
                <a:effectLst/>
                <a:uLnTx/>
                <a:uFillTx/>
                <a:latin typeface="Microsoft Sans Serif"/>
                <a:ea typeface="+mn-ea"/>
                <a:cs typeface="Microsoft Sans Serif"/>
              </a:rPr>
              <a:t>on </a:t>
            </a:r>
            <a:r>
              <a:rPr kumimoji="0" sz="2400" b="0" i="0" u="none" strike="noStrike" kern="1200" cap="none" spc="-620"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107" normalizeH="0" baseline="0" noProof="0" dirty="0">
                <a:ln>
                  <a:noFill/>
                </a:ln>
                <a:solidFill>
                  <a:srgbClr val="123693"/>
                </a:solidFill>
                <a:effectLst/>
                <a:uLnTx/>
                <a:uFillTx/>
                <a:latin typeface="Microsoft Sans Serif"/>
                <a:ea typeface="+mn-ea"/>
                <a:cs typeface="Microsoft Sans Serif"/>
              </a:rPr>
              <a:t>the </a:t>
            </a:r>
            <a:r>
              <a:rPr kumimoji="0" sz="2400" b="0" i="0" u="none" strike="noStrike" kern="1200" cap="none" spc="33" normalizeH="0" baseline="0" noProof="0" dirty="0">
                <a:ln>
                  <a:noFill/>
                </a:ln>
                <a:solidFill>
                  <a:srgbClr val="123693"/>
                </a:solidFill>
                <a:effectLst/>
                <a:uLnTx/>
                <a:uFillTx/>
                <a:latin typeface="Microsoft Sans Serif"/>
                <a:ea typeface="+mn-ea"/>
                <a:cs typeface="Microsoft Sans Serif"/>
              </a:rPr>
              <a:t>ﬁnal </a:t>
            </a:r>
            <a:r>
              <a:rPr kumimoji="0" sz="2400" b="0" i="0" u="none" strike="noStrike" kern="1200" cap="none" spc="20" normalizeH="0" baseline="0" noProof="0" dirty="0">
                <a:ln>
                  <a:noFill/>
                </a:ln>
                <a:solidFill>
                  <a:srgbClr val="123693"/>
                </a:solidFill>
                <a:effectLst/>
                <a:uLnTx/>
                <a:uFillTx/>
                <a:latin typeface="Microsoft Sans Serif"/>
                <a:ea typeface="+mn-ea"/>
                <a:cs typeface="Microsoft Sans Serif"/>
              </a:rPr>
              <a:t>week </a:t>
            </a:r>
            <a:r>
              <a:rPr kumimoji="0" sz="2400" b="0" i="0" u="none" strike="noStrike" kern="1200" cap="none" spc="107" normalizeH="0" baseline="0" noProof="0" dirty="0">
                <a:ln>
                  <a:noFill/>
                </a:ln>
                <a:solidFill>
                  <a:srgbClr val="123693"/>
                </a:solidFill>
                <a:effectLst/>
                <a:uLnTx/>
                <a:uFillTx/>
                <a:latin typeface="Microsoft Sans Serif"/>
                <a:ea typeface="+mn-ea"/>
                <a:cs typeface="Microsoft Sans Serif"/>
              </a:rPr>
              <a:t>of </a:t>
            </a:r>
            <a:r>
              <a:rPr kumimoji="0" sz="2400" b="0" i="0" u="none" strike="noStrike" kern="1200" cap="none" spc="20" normalizeH="0" baseline="0" noProof="0" dirty="0">
                <a:ln>
                  <a:noFill/>
                </a:ln>
                <a:solidFill>
                  <a:srgbClr val="123693"/>
                </a:solidFill>
                <a:effectLst/>
                <a:uLnTx/>
                <a:uFillTx/>
                <a:latin typeface="Microsoft Sans Serif"/>
                <a:ea typeface="+mn-ea"/>
                <a:cs typeface="Microsoft Sans Serif"/>
              </a:rPr>
              <a:t>his </a:t>
            </a:r>
            <a:r>
              <a:rPr kumimoji="0" sz="2400" b="0" i="0" u="none" strike="noStrike" kern="1200" cap="none" spc="0" normalizeH="0" baseline="0" noProof="0" dirty="0">
                <a:ln>
                  <a:noFill/>
                </a:ln>
                <a:solidFill>
                  <a:srgbClr val="123693"/>
                </a:solidFill>
                <a:effectLst/>
                <a:uLnTx/>
                <a:uFillTx/>
                <a:latin typeface="Microsoft Sans Serif"/>
                <a:ea typeface="+mn-ea"/>
                <a:cs typeface="Microsoft Sans Serif"/>
              </a:rPr>
              <a:t>journey. </a:t>
            </a:r>
            <a:r>
              <a:rPr kumimoji="0" sz="2400" b="0" i="0" u="none" strike="noStrike" kern="1200" cap="none" spc="-40" normalizeH="0" baseline="0" noProof="0" dirty="0">
                <a:ln>
                  <a:noFill/>
                </a:ln>
                <a:solidFill>
                  <a:srgbClr val="123693"/>
                </a:solidFill>
                <a:effectLst/>
                <a:uLnTx/>
                <a:uFillTx/>
                <a:latin typeface="Microsoft Sans Serif"/>
                <a:ea typeface="+mn-ea"/>
                <a:cs typeface="Microsoft Sans Serif"/>
              </a:rPr>
              <a:t>He </a:t>
            </a:r>
            <a:r>
              <a:rPr kumimoji="0" sz="2400" b="0" i="0" u="none" strike="noStrike" kern="1200" cap="none" spc="-7" normalizeH="0" baseline="0" noProof="0" dirty="0">
                <a:ln>
                  <a:noFill/>
                </a:ln>
                <a:solidFill>
                  <a:srgbClr val="123693"/>
                </a:solidFill>
                <a:effectLst/>
                <a:uLnTx/>
                <a:uFillTx/>
                <a:latin typeface="Microsoft Sans Serif"/>
                <a:ea typeface="+mn-ea"/>
                <a:cs typeface="Microsoft Sans Serif"/>
              </a:rPr>
              <a:t>was </a:t>
            </a:r>
            <a:r>
              <a:rPr kumimoji="0" sz="2400" b="0" i="0" u="none" strike="noStrike" kern="1200" cap="none" spc="93" normalizeH="0" baseline="0" noProof="0" dirty="0">
                <a:ln>
                  <a:noFill/>
                </a:ln>
                <a:solidFill>
                  <a:srgbClr val="123693"/>
                </a:solidFill>
                <a:effectLst/>
                <a:uLnTx/>
                <a:uFillTx/>
                <a:latin typeface="Microsoft Sans Serif"/>
                <a:ea typeface="+mn-ea"/>
                <a:cs typeface="Microsoft Sans Serif"/>
              </a:rPr>
              <a:t>quite </a:t>
            </a:r>
            <a:r>
              <a:rPr kumimoji="0" sz="2400" b="0" i="0" u="none" strike="noStrike" kern="1200" cap="none" spc="100"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73" normalizeH="0" baseline="0" noProof="0" dirty="0">
                <a:ln>
                  <a:noFill/>
                </a:ln>
                <a:solidFill>
                  <a:srgbClr val="123693"/>
                </a:solidFill>
                <a:effectLst/>
                <a:uLnTx/>
                <a:uFillTx/>
                <a:latin typeface="Microsoft Sans Serif"/>
                <a:ea typeface="+mn-ea"/>
                <a:cs typeface="Microsoft Sans Serif"/>
              </a:rPr>
              <a:t>excited </a:t>
            </a:r>
            <a:r>
              <a:rPr kumimoji="0" sz="2400" b="0" i="0" u="none" strike="noStrike" kern="1200" cap="none" spc="152" normalizeH="0" baseline="0" noProof="0" dirty="0">
                <a:ln>
                  <a:noFill/>
                </a:ln>
                <a:solidFill>
                  <a:srgbClr val="123693"/>
                </a:solidFill>
                <a:effectLst/>
                <a:uLnTx/>
                <a:uFillTx/>
                <a:latin typeface="Microsoft Sans Serif"/>
                <a:ea typeface="+mn-ea"/>
                <a:cs typeface="Microsoft Sans Serif"/>
              </a:rPr>
              <a:t>to try </a:t>
            </a:r>
            <a:r>
              <a:rPr kumimoji="0" sz="2400" b="0" i="0" u="none" strike="noStrike" kern="1200" cap="none" spc="107" normalizeH="0" baseline="0" noProof="0" dirty="0">
                <a:ln>
                  <a:noFill/>
                </a:ln>
                <a:solidFill>
                  <a:srgbClr val="123693"/>
                </a:solidFill>
                <a:effectLst/>
                <a:uLnTx/>
                <a:uFillTx/>
                <a:latin typeface="Microsoft Sans Serif"/>
                <a:ea typeface="+mn-ea"/>
                <a:cs typeface="Microsoft Sans Serif"/>
              </a:rPr>
              <a:t>the </a:t>
            </a:r>
            <a:r>
              <a:rPr kumimoji="0" sz="2400" b="0" i="0" u="none" strike="noStrike" kern="1200" cap="none" spc="33" normalizeH="0" baseline="0" noProof="0" dirty="0">
                <a:ln>
                  <a:noFill/>
                </a:ln>
                <a:solidFill>
                  <a:srgbClr val="123693"/>
                </a:solidFill>
                <a:effectLst/>
                <a:uLnTx/>
                <a:uFillTx/>
                <a:latin typeface="Microsoft Sans Serif"/>
                <a:ea typeface="+mn-ea"/>
                <a:cs typeface="Microsoft Sans Serif"/>
              </a:rPr>
              <a:t>local </a:t>
            </a:r>
            <a:r>
              <a:rPr kumimoji="0" sz="2400" b="0" i="0" u="none" strike="noStrike" kern="1200" cap="none" spc="53" normalizeH="0" baseline="0" noProof="0" dirty="0">
                <a:ln>
                  <a:noFill/>
                </a:ln>
                <a:solidFill>
                  <a:srgbClr val="123693"/>
                </a:solidFill>
                <a:effectLst/>
                <a:uLnTx/>
                <a:uFillTx/>
                <a:latin typeface="Microsoft Sans Serif"/>
                <a:ea typeface="+mn-ea"/>
                <a:cs typeface="Microsoft Sans Serif"/>
              </a:rPr>
              <a:t>delicacies and had </a:t>
            </a:r>
            <a:r>
              <a:rPr kumimoji="0" sz="2400" b="0" i="0" u="none" strike="noStrike" kern="1200" cap="none" spc="60"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67" normalizeH="0" baseline="0" noProof="0" dirty="0">
                <a:ln>
                  <a:noFill/>
                </a:ln>
                <a:solidFill>
                  <a:srgbClr val="123693"/>
                </a:solidFill>
                <a:effectLst/>
                <a:uLnTx/>
                <a:uFillTx/>
                <a:latin typeface="Microsoft Sans Serif"/>
                <a:ea typeface="+mn-ea"/>
                <a:cs typeface="Microsoft Sans Serif"/>
              </a:rPr>
              <a:t>lots </a:t>
            </a:r>
            <a:r>
              <a:rPr kumimoji="0" sz="2400" b="0" i="0" u="none" strike="noStrike" kern="1200" cap="none" spc="107" normalizeH="0" baseline="0" noProof="0" dirty="0">
                <a:ln>
                  <a:noFill/>
                </a:ln>
                <a:solidFill>
                  <a:srgbClr val="123693"/>
                </a:solidFill>
                <a:effectLst/>
                <a:uLnTx/>
                <a:uFillTx/>
                <a:latin typeface="Microsoft Sans Serif"/>
                <a:ea typeface="+mn-ea"/>
                <a:cs typeface="Microsoft Sans Serif"/>
              </a:rPr>
              <a:t>of </a:t>
            </a:r>
            <a:r>
              <a:rPr kumimoji="0" sz="2400" b="0" i="0" u="none" strike="noStrike" kern="1200" cap="none" spc="73" normalizeH="0" baseline="0" noProof="0" dirty="0">
                <a:ln>
                  <a:noFill/>
                </a:ln>
                <a:solidFill>
                  <a:srgbClr val="123693"/>
                </a:solidFill>
                <a:effectLst/>
                <a:uLnTx/>
                <a:uFillTx/>
                <a:latin typeface="Microsoft Sans Serif"/>
                <a:ea typeface="+mn-ea"/>
                <a:cs typeface="Microsoft Sans Serif"/>
              </a:rPr>
              <a:t>recommendations </a:t>
            </a:r>
            <a:r>
              <a:rPr kumimoji="0" sz="2400" b="0" i="0" u="none" strike="noStrike" kern="1200" cap="none" spc="80" normalizeH="0" baseline="0" noProof="0" dirty="0">
                <a:ln>
                  <a:noFill/>
                </a:ln>
                <a:solidFill>
                  <a:srgbClr val="123693"/>
                </a:solidFill>
                <a:effectLst/>
                <a:uLnTx/>
                <a:uFillTx/>
                <a:latin typeface="Microsoft Sans Serif"/>
                <a:ea typeface="+mn-ea"/>
                <a:cs typeface="Microsoft Sans Serif"/>
              </a:rPr>
              <a:t>for </a:t>
            </a:r>
            <a:r>
              <a:rPr kumimoji="0" sz="2400" b="0" i="0" u="none" strike="noStrike" kern="1200" cap="none" spc="67" normalizeH="0" baseline="0" noProof="0" dirty="0">
                <a:ln>
                  <a:noFill/>
                </a:ln>
                <a:solidFill>
                  <a:srgbClr val="123693"/>
                </a:solidFill>
                <a:effectLst/>
                <a:uLnTx/>
                <a:uFillTx/>
                <a:latin typeface="Microsoft Sans Serif"/>
                <a:ea typeface="+mn-ea"/>
                <a:cs typeface="Microsoft Sans Serif"/>
              </a:rPr>
              <a:t>good </a:t>
            </a:r>
            <a:r>
              <a:rPr kumimoji="0" sz="2400" b="0" i="0" u="none" strike="noStrike" kern="1200" cap="none" spc="73"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53" normalizeH="0" baseline="0" noProof="0" dirty="0">
                <a:ln>
                  <a:noFill/>
                </a:ln>
                <a:solidFill>
                  <a:srgbClr val="123693"/>
                </a:solidFill>
                <a:effectLst/>
                <a:uLnTx/>
                <a:uFillTx/>
                <a:latin typeface="Microsoft Sans Serif"/>
                <a:ea typeface="+mn-ea"/>
                <a:cs typeface="Microsoft Sans Serif"/>
              </a:rPr>
              <a:t>restaurants and </a:t>
            </a:r>
            <a:r>
              <a:rPr kumimoji="0" sz="2400" b="0" i="0" u="none" strike="noStrike" kern="1200" cap="none" spc="33" normalizeH="0" baseline="0" noProof="0" dirty="0">
                <a:ln>
                  <a:noFill/>
                </a:ln>
                <a:solidFill>
                  <a:srgbClr val="123693"/>
                </a:solidFill>
                <a:effectLst/>
                <a:uLnTx/>
                <a:uFillTx/>
                <a:latin typeface="Microsoft Sans Serif"/>
                <a:ea typeface="+mn-ea"/>
                <a:cs typeface="Microsoft Sans Serif"/>
              </a:rPr>
              <a:t>exhibitions. </a:t>
            </a:r>
            <a:r>
              <a:rPr kumimoji="0" sz="2400" b="0" i="0" u="none" strike="noStrike" kern="1200" cap="none" spc="-27" normalizeH="0" baseline="0" noProof="0" dirty="0">
                <a:ln>
                  <a:noFill/>
                </a:ln>
                <a:solidFill>
                  <a:srgbClr val="123693"/>
                </a:solidFill>
                <a:effectLst/>
                <a:uLnTx/>
                <a:uFillTx/>
                <a:latin typeface="Microsoft Sans Serif"/>
                <a:ea typeface="+mn-ea"/>
                <a:cs typeface="Microsoft Sans Serif"/>
              </a:rPr>
              <a:t>His </a:t>
            </a:r>
            <a:r>
              <a:rPr kumimoji="0" sz="2400" b="0" i="0" u="none" strike="noStrike" kern="1200" cap="none" spc="107" normalizeH="0" baseline="0" noProof="0" dirty="0">
                <a:ln>
                  <a:noFill/>
                </a:ln>
                <a:solidFill>
                  <a:srgbClr val="123693"/>
                </a:solidFill>
                <a:effectLst/>
                <a:uLnTx/>
                <a:uFillTx/>
                <a:latin typeface="Microsoft Sans Serif"/>
                <a:ea typeface="+mn-ea"/>
                <a:cs typeface="Microsoft Sans Serif"/>
              </a:rPr>
              <a:t>ﬁrst stop </a:t>
            </a:r>
            <a:r>
              <a:rPr kumimoji="0" sz="2400" b="0" i="0" u="none" strike="noStrike" kern="1200" cap="none" spc="113"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67" normalizeH="0" baseline="0" noProof="0" dirty="0">
                <a:ln>
                  <a:noFill/>
                </a:ln>
                <a:solidFill>
                  <a:srgbClr val="123693"/>
                </a:solidFill>
                <a:effectLst/>
                <a:uLnTx/>
                <a:uFillTx/>
                <a:latin typeface="Microsoft Sans Serif"/>
                <a:ea typeface="+mn-ea"/>
                <a:cs typeface="Microsoft Sans Serif"/>
              </a:rPr>
              <a:t>was, </a:t>
            </a:r>
            <a:r>
              <a:rPr kumimoji="0" sz="2400" b="0" i="0" u="none" strike="noStrike" kern="1200" cap="none" spc="107" normalizeH="0" baseline="0" noProof="0" dirty="0">
                <a:ln>
                  <a:noFill/>
                </a:ln>
                <a:solidFill>
                  <a:srgbClr val="123693"/>
                </a:solidFill>
                <a:effectLst/>
                <a:uLnTx/>
                <a:uFillTx/>
                <a:latin typeface="Microsoft Sans Serif"/>
                <a:ea typeface="+mn-ea"/>
                <a:cs typeface="Microsoft Sans Serif"/>
              </a:rPr>
              <a:t>of </a:t>
            </a:r>
            <a:r>
              <a:rPr kumimoji="0" sz="2400" b="0" i="0" u="none" strike="noStrike" kern="1200" cap="none" spc="20" normalizeH="0" baseline="0" noProof="0" dirty="0">
                <a:ln>
                  <a:noFill/>
                </a:ln>
                <a:solidFill>
                  <a:srgbClr val="123693"/>
                </a:solidFill>
                <a:effectLst/>
                <a:uLnTx/>
                <a:uFillTx/>
                <a:latin typeface="Microsoft Sans Serif"/>
                <a:ea typeface="+mn-ea"/>
                <a:cs typeface="Microsoft Sans Serif"/>
              </a:rPr>
              <a:t>course, </a:t>
            </a:r>
            <a:r>
              <a:rPr kumimoji="0" sz="2400" b="0" i="0" u="none" strike="noStrike" kern="1200" cap="none" spc="107" normalizeH="0" baseline="0" noProof="0" dirty="0">
                <a:ln>
                  <a:noFill/>
                </a:ln>
                <a:solidFill>
                  <a:srgbClr val="123693"/>
                </a:solidFill>
                <a:effectLst/>
                <a:uLnTx/>
                <a:uFillTx/>
                <a:latin typeface="Microsoft Sans Serif"/>
                <a:ea typeface="+mn-ea"/>
                <a:cs typeface="Microsoft Sans Serif"/>
              </a:rPr>
              <a:t>the </a:t>
            </a:r>
            <a:r>
              <a:rPr kumimoji="0" sz="2400" b="1" i="0" u="none" strike="noStrike" kern="1200" cap="none" spc="60" normalizeH="0" baseline="0" noProof="0" dirty="0">
                <a:ln>
                  <a:noFill/>
                </a:ln>
                <a:solidFill>
                  <a:srgbClr val="A261FF"/>
                </a:solidFill>
                <a:effectLst/>
                <a:uLnTx/>
                <a:uFillTx/>
                <a:latin typeface="Arial"/>
                <a:ea typeface="+mn-ea"/>
                <a:cs typeface="Arial"/>
              </a:rPr>
              <a:t>capital </a:t>
            </a:r>
            <a:r>
              <a:rPr kumimoji="0" sz="2400" b="0" i="0" u="none" strike="noStrike" kern="1200" cap="none" spc="40" normalizeH="0" baseline="0" noProof="0" dirty="0">
                <a:ln>
                  <a:noFill/>
                </a:ln>
                <a:solidFill>
                  <a:srgbClr val="123693"/>
                </a:solidFill>
                <a:effectLst/>
                <a:uLnTx/>
                <a:uFillTx/>
                <a:latin typeface="Microsoft Sans Serif"/>
                <a:ea typeface="+mn-ea"/>
                <a:cs typeface="Microsoft Sans Serif"/>
              </a:rPr>
              <a:t>where </a:t>
            </a:r>
            <a:r>
              <a:rPr kumimoji="0" sz="2400" b="0" i="0" u="none" strike="noStrike" kern="1200" cap="none" spc="33" normalizeH="0" baseline="0" noProof="0" dirty="0">
                <a:ln>
                  <a:noFill/>
                </a:ln>
                <a:solidFill>
                  <a:srgbClr val="123693"/>
                </a:solidFill>
                <a:effectLst/>
                <a:uLnTx/>
                <a:uFillTx/>
                <a:latin typeface="Microsoft Sans Serif"/>
                <a:ea typeface="+mn-ea"/>
                <a:cs typeface="Microsoft Sans Serif"/>
              </a:rPr>
              <a:t>he </a:t>
            </a:r>
            <a:r>
              <a:rPr kumimoji="0" sz="2400" b="0" i="0" u="none" strike="noStrike" kern="1200" cap="none" spc="60" normalizeH="0" baseline="0" noProof="0" dirty="0">
                <a:ln>
                  <a:noFill/>
                </a:ln>
                <a:solidFill>
                  <a:srgbClr val="123693"/>
                </a:solidFill>
                <a:effectLst/>
                <a:uLnTx/>
                <a:uFillTx/>
                <a:latin typeface="Microsoft Sans Serif"/>
                <a:ea typeface="+mn-ea"/>
                <a:cs typeface="Microsoft Sans Serif"/>
              </a:rPr>
              <a:t>would </a:t>
            </a:r>
            <a:r>
              <a:rPr kumimoji="0" sz="2400" b="0" i="0" u="none" strike="noStrike" kern="1200" cap="none" spc="67"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100" normalizeH="0" baseline="0" noProof="0" dirty="0">
                <a:ln>
                  <a:noFill/>
                </a:ln>
                <a:solidFill>
                  <a:srgbClr val="123693"/>
                </a:solidFill>
                <a:effectLst/>
                <a:uLnTx/>
                <a:uFillTx/>
                <a:latin typeface="Microsoft Sans Serif"/>
                <a:ea typeface="+mn-ea"/>
                <a:cs typeface="Microsoft Sans Serif"/>
              </a:rPr>
              <a:t>meet </a:t>
            </a:r>
            <a:r>
              <a:rPr kumimoji="0" sz="2400" b="0" i="0" u="none" strike="noStrike" kern="1200" cap="none" spc="20" normalizeH="0" baseline="0" noProof="0" dirty="0">
                <a:ln>
                  <a:noFill/>
                </a:ln>
                <a:solidFill>
                  <a:srgbClr val="123693"/>
                </a:solidFill>
                <a:effectLst/>
                <a:uLnTx/>
                <a:uFillTx/>
                <a:latin typeface="Microsoft Sans Serif"/>
                <a:ea typeface="+mn-ea"/>
                <a:cs typeface="Microsoft Sans Serif"/>
              </a:rPr>
              <a:t>his </a:t>
            </a:r>
            <a:r>
              <a:rPr kumimoji="0" sz="2400" b="0" i="0" u="none" strike="noStrike" kern="1200" cap="none" spc="107" normalizeH="0" baseline="0" noProof="0" dirty="0">
                <a:ln>
                  <a:noFill/>
                </a:ln>
                <a:solidFill>
                  <a:srgbClr val="123693"/>
                </a:solidFill>
                <a:effectLst/>
                <a:uLnTx/>
                <a:uFillTx/>
                <a:latin typeface="Microsoft Sans Serif"/>
                <a:ea typeface="+mn-ea"/>
                <a:cs typeface="Microsoft Sans Serif"/>
              </a:rPr>
              <a:t>long-time </a:t>
            </a:r>
            <a:r>
              <a:rPr kumimoji="0" sz="2400" b="0" i="0" u="none" strike="noStrike" kern="1200" cap="none" spc="20" normalizeH="0" baseline="0" noProof="0" dirty="0">
                <a:ln>
                  <a:noFill/>
                </a:ln>
                <a:solidFill>
                  <a:srgbClr val="123693"/>
                </a:solidFill>
                <a:effectLst/>
                <a:uLnTx/>
                <a:uFillTx/>
                <a:latin typeface="Microsoft Sans Serif"/>
                <a:ea typeface="+mn-ea"/>
                <a:cs typeface="Microsoft Sans Serif"/>
              </a:rPr>
              <a:t>Friend </a:t>
            </a:r>
            <a:r>
              <a:rPr kumimoji="0" sz="2400" b="0" i="0" u="none" strike="noStrike" kern="1200" cap="none" spc="13" normalizeH="0" baseline="0" noProof="0" dirty="0">
                <a:ln>
                  <a:noFill/>
                </a:ln>
                <a:solidFill>
                  <a:srgbClr val="123693"/>
                </a:solidFill>
                <a:effectLst/>
                <a:uLnTx/>
                <a:uFillTx/>
                <a:latin typeface="Microsoft Sans Serif"/>
                <a:ea typeface="+mn-ea"/>
                <a:cs typeface="Microsoft Sans Serif"/>
              </a:rPr>
              <a:t>Jean-Pierre. </a:t>
            </a:r>
            <a:r>
              <a:rPr kumimoji="0" sz="2400" b="0" i="0" u="none" strike="noStrike" kern="1200" cap="none" spc="-40" normalizeH="0" baseline="0" noProof="0" dirty="0">
                <a:ln>
                  <a:noFill/>
                </a:ln>
                <a:solidFill>
                  <a:srgbClr val="123693"/>
                </a:solidFill>
                <a:effectLst/>
                <a:uLnTx/>
                <a:uFillTx/>
                <a:latin typeface="Microsoft Sans Serif"/>
                <a:ea typeface="+mn-ea"/>
                <a:cs typeface="Microsoft Sans Serif"/>
              </a:rPr>
              <a:t>In </a:t>
            </a:r>
            <a:r>
              <a:rPr kumimoji="0" sz="2400" b="0" i="0" u="none" strike="noStrike" kern="1200" cap="none" spc="-33"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73" normalizeH="0" baseline="0" noProof="0" dirty="0">
                <a:ln>
                  <a:noFill/>
                </a:ln>
                <a:solidFill>
                  <a:srgbClr val="123693"/>
                </a:solidFill>
                <a:effectLst/>
                <a:uLnTx/>
                <a:uFillTx/>
                <a:latin typeface="Microsoft Sans Serif"/>
                <a:ea typeface="+mn-ea"/>
                <a:cs typeface="Microsoft Sans Serif"/>
              </a:rPr>
              <a:t>order</a:t>
            </a:r>
            <a:r>
              <a:rPr kumimoji="0" sz="2400" b="0" i="0" u="none" strike="noStrike" kern="1200" cap="none" spc="-7"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152" normalizeH="0" baseline="0" noProof="0" dirty="0">
                <a:ln>
                  <a:noFill/>
                </a:ln>
                <a:solidFill>
                  <a:srgbClr val="123693"/>
                </a:solidFill>
                <a:effectLst/>
                <a:uLnTx/>
                <a:uFillTx/>
                <a:latin typeface="Microsoft Sans Serif"/>
                <a:ea typeface="+mn-ea"/>
                <a:cs typeface="Microsoft Sans Serif"/>
              </a:rPr>
              <a:t>to</a:t>
            </a:r>
            <a:r>
              <a:rPr kumimoji="0" sz="2400" b="0" i="0" u="none" strike="noStrike" kern="1200" cap="none" spc="-7"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20" normalizeH="0" baseline="0" noProof="0" dirty="0">
                <a:ln>
                  <a:noFill/>
                </a:ln>
                <a:solidFill>
                  <a:srgbClr val="123693"/>
                </a:solidFill>
                <a:effectLst/>
                <a:uLnTx/>
                <a:uFillTx/>
                <a:latin typeface="Microsoft Sans Serif"/>
                <a:ea typeface="+mn-ea"/>
                <a:cs typeface="Microsoft Sans Serif"/>
              </a:rPr>
              <a:t>arrive</a:t>
            </a:r>
            <a:r>
              <a:rPr kumimoji="0" sz="2400" b="0" i="0" u="none" strike="noStrike" kern="1200" cap="none" spc="-7"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80" normalizeH="0" baseline="0" noProof="0" dirty="0">
                <a:ln>
                  <a:noFill/>
                </a:ln>
                <a:solidFill>
                  <a:srgbClr val="123693"/>
                </a:solidFill>
                <a:effectLst/>
                <a:uLnTx/>
                <a:uFillTx/>
                <a:latin typeface="Microsoft Sans Serif"/>
                <a:ea typeface="+mn-ea"/>
                <a:cs typeface="Microsoft Sans Serif"/>
              </a:rPr>
              <a:t>for</a:t>
            </a:r>
            <a:r>
              <a:rPr kumimoji="0" sz="2400" b="0" i="0" u="none" strike="noStrike" kern="1200" cap="none" spc="0"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47" normalizeH="0" baseline="0" noProof="0" dirty="0">
                <a:ln>
                  <a:noFill/>
                </a:ln>
                <a:solidFill>
                  <a:srgbClr val="123693"/>
                </a:solidFill>
                <a:effectLst/>
                <a:uLnTx/>
                <a:uFillTx/>
                <a:latin typeface="Microsoft Sans Serif"/>
                <a:ea typeface="+mn-ea"/>
                <a:cs typeface="Microsoft Sans Serif"/>
              </a:rPr>
              <a:t>breakfast</a:t>
            </a:r>
            <a:r>
              <a:rPr kumimoji="0" sz="2400" b="0" i="0" u="none" strike="noStrike" kern="1200" cap="none" spc="-7"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33" normalizeH="0" baseline="0" noProof="0" dirty="0">
                <a:ln>
                  <a:noFill/>
                </a:ln>
                <a:solidFill>
                  <a:srgbClr val="123693"/>
                </a:solidFill>
                <a:effectLst/>
                <a:uLnTx/>
                <a:uFillTx/>
                <a:latin typeface="Microsoft Sans Serif"/>
                <a:ea typeface="+mn-ea"/>
                <a:cs typeface="Microsoft Sans Serif"/>
              </a:rPr>
              <a:t>he</a:t>
            </a:r>
            <a:r>
              <a:rPr kumimoji="0" sz="2400" b="0" i="0" u="none" strike="noStrike" kern="1200" cap="none" spc="-7"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100" normalizeH="0" baseline="0" noProof="0" dirty="0">
                <a:ln>
                  <a:noFill/>
                </a:ln>
                <a:solidFill>
                  <a:srgbClr val="123693"/>
                </a:solidFill>
                <a:effectLst/>
                <a:uLnTx/>
                <a:uFillTx/>
                <a:latin typeface="Microsoft Sans Serif"/>
                <a:ea typeface="+mn-ea"/>
                <a:cs typeface="Microsoft Sans Serif"/>
              </a:rPr>
              <a:t>took</a:t>
            </a:r>
            <a:r>
              <a:rPr kumimoji="0" sz="2400" b="0" i="0" u="none" strike="noStrike" kern="1200" cap="none" spc="0"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107" normalizeH="0" baseline="0" noProof="0" dirty="0">
                <a:ln>
                  <a:noFill/>
                </a:ln>
                <a:solidFill>
                  <a:srgbClr val="123693"/>
                </a:solidFill>
                <a:effectLst/>
                <a:uLnTx/>
                <a:uFillTx/>
                <a:latin typeface="Microsoft Sans Serif"/>
                <a:ea typeface="+mn-ea"/>
                <a:cs typeface="Microsoft Sans Serif"/>
              </a:rPr>
              <a:t>the</a:t>
            </a:r>
            <a:r>
              <a:rPr kumimoji="0" sz="2400" b="0" i="0" u="none" strike="noStrike" kern="1200" cap="none" spc="-7"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33" normalizeH="0" baseline="0" noProof="0" dirty="0">
                <a:ln>
                  <a:noFill/>
                </a:ln>
                <a:solidFill>
                  <a:srgbClr val="123693"/>
                </a:solidFill>
                <a:effectLst/>
                <a:uLnTx/>
                <a:uFillTx/>
                <a:latin typeface="Microsoft Sans Serif"/>
                <a:ea typeface="+mn-ea"/>
                <a:cs typeface="Microsoft Sans Serif"/>
              </a:rPr>
              <a:t>early </a:t>
            </a:r>
            <a:r>
              <a:rPr kumimoji="0" sz="2400" b="0" i="0" u="none" strike="noStrike" kern="1200" cap="none" spc="-620"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133" normalizeH="0" baseline="0" noProof="0" dirty="0">
                <a:ln>
                  <a:noFill/>
                </a:ln>
                <a:solidFill>
                  <a:srgbClr val="123693"/>
                </a:solidFill>
                <a:effectLst/>
                <a:uLnTx/>
                <a:uFillTx/>
                <a:latin typeface="Microsoft Sans Serif"/>
                <a:ea typeface="+mn-ea"/>
                <a:cs typeface="Microsoft Sans Serif"/>
              </a:rPr>
              <a:t>5</a:t>
            </a:r>
            <a:r>
              <a:rPr kumimoji="0" sz="2400" b="0" i="0" u="none" strike="noStrike" kern="1200" cap="none" spc="-13"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7" normalizeH="0" baseline="0" noProof="0" dirty="0">
                <a:ln>
                  <a:noFill/>
                </a:ln>
                <a:solidFill>
                  <a:srgbClr val="123693"/>
                </a:solidFill>
                <a:effectLst/>
                <a:uLnTx/>
                <a:uFillTx/>
                <a:latin typeface="Microsoft Sans Serif"/>
                <a:ea typeface="+mn-ea"/>
                <a:cs typeface="Microsoft Sans Serif"/>
              </a:rPr>
              <a:t>AM</a:t>
            </a:r>
            <a:r>
              <a:rPr kumimoji="0" sz="2400" b="0" i="0" u="none" strike="noStrike" kern="1200" cap="none" spc="-7"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67" normalizeH="0" baseline="0" noProof="0" dirty="0">
                <a:ln>
                  <a:noFill/>
                </a:ln>
                <a:solidFill>
                  <a:srgbClr val="123693"/>
                </a:solidFill>
                <a:effectLst/>
                <a:uLnTx/>
                <a:uFillTx/>
                <a:latin typeface="Microsoft Sans Serif"/>
                <a:ea typeface="+mn-ea"/>
                <a:cs typeface="Microsoft Sans Serif"/>
              </a:rPr>
              <a:t>train</a:t>
            </a:r>
            <a:r>
              <a:rPr kumimoji="0" sz="2400" b="0" i="0" u="none" strike="noStrike" kern="1200" cap="none" spc="-7"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93" normalizeH="0" baseline="0" noProof="0" dirty="0">
                <a:ln>
                  <a:noFill/>
                </a:ln>
                <a:solidFill>
                  <a:srgbClr val="123693"/>
                </a:solidFill>
                <a:effectLst/>
                <a:uLnTx/>
                <a:uFillTx/>
                <a:latin typeface="Microsoft Sans Serif"/>
                <a:ea typeface="+mn-ea"/>
                <a:cs typeface="Microsoft Sans Serif"/>
              </a:rPr>
              <a:t>from</a:t>
            </a:r>
            <a:r>
              <a:rPr kumimoji="0" sz="2400" b="0" i="0" u="none" strike="noStrike" kern="1200" cap="none" spc="-7"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47" normalizeH="0" baseline="0" noProof="0" dirty="0">
                <a:ln>
                  <a:noFill/>
                </a:ln>
                <a:solidFill>
                  <a:srgbClr val="123693"/>
                </a:solidFill>
                <a:effectLst/>
                <a:uLnTx/>
                <a:uFillTx/>
                <a:latin typeface="Microsoft Sans Serif"/>
                <a:ea typeface="+mn-ea"/>
                <a:cs typeface="Microsoft Sans Serif"/>
              </a:rPr>
              <a:t>London</a:t>
            </a:r>
            <a:r>
              <a:rPr kumimoji="0" sz="2400" b="0" i="0" u="none" strike="noStrike" kern="1200" cap="none" spc="-7"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152" normalizeH="0" baseline="0" noProof="0" dirty="0">
                <a:ln>
                  <a:noFill/>
                </a:ln>
                <a:solidFill>
                  <a:srgbClr val="123693"/>
                </a:solidFill>
                <a:effectLst/>
                <a:uLnTx/>
                <a:uFillTx/>
                <a:latin typeface="Microsoft Sans Serif"/>
                <a:ea typeface="+mn-ea"/>
                <a:cs typeface="Microsoft Sans Serif"/>
              </a:rPr>
              <a:t>to</a:t>
            </a:r>
            <a:r>
              <a:rPr kumimoji="0" sz="2400" b="0" i="0" u="none" strike="noStrike" kern="1200" cap="none" spc="-13"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200" normalizeH="0" baseline="0" noProof="0" dirty="0">
                <a:ln>
                  <a:noFill/>
                </a:ln>
                <a:solidFill>
                  <a:srgbClr val="123693"/>
                </a:solidFill>
                <a:effectLst/>
                <a:uLnTx/>
                <a:uFillTx/>
                <a:latin typeface="Microsoft Sans Serif"/>
                <a:ea typeface="+mn-ea"/>
                <a:cs typeface="Microsoft Sans Serif"/>
              </a:rPr>
              <a:t>...</a:t>
            </a:r>
            <a:endParaRPr kumimoji="0" sz="2400" b="0" i="0" u="none" strike="noStrike" kern="1200" cap="none" spc="0" normalizeH="0" baseline="0" noProof="0">
              <a:ln>
                <a:noFill/>
              </a:ln>
              <a:solidFill>
                <a:prstClr val="black"/>
              </a:solidFill>
              <a:effectLst/>
              <a:uLnTx/>
              <a:uFillTx/>
              <a:latin typeface="Microsoft Sans Serif"/>
              <a:ea typeface="+mn-ea"/>
              <a:cs typeface="Microsoft Sans Serif"/>
            </a:endParaRPr>
          </a:p>
        </p:txBody>
      </p:sp>
    </p:spTree>
    <p:extLst>
      <p:ext uri="{BB962C8B-B14F-4D97-AF65-F5344CB8AC3E}">
        <p14:creationId xmlns:p14="http://schemas.microsoft.com/office/powerpoint/2010/main" val="1170105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899867" y="1523351"/>
            <a:ext cx="6347460" cy="4465496"/>
          </a:xfrm>
          <a:prstGeom prst="rect">
            <a:avLst/>
          </a:prstGeom>
        </p:spPr>
        <p:txBody>
          <a:bodyPr vert="horz" wrap="square" lIns="0" tIns="16933" rIns="0" bIns="0" rtlCol="0">
            <a:spAutoFit/>
          </a:bodyPr>
          <a:lstStyle/>
          <a:p>
            <a:pPr marL="16933" marR="6773" lvl="0" indent="0" algn="l" defTabSz="914400" rtl="0" eaLnBrk="1" fontAlgn="auto" latinLnBrk="0" hangingPunct="1">
              <a:lnSpc>
                <a:spcPct val="114599"/>
              </a:lnSpc>
              <a:spcBef>
                <a:spcPts val="133"/>
              </a:spcBef>
              <a:spcAft>
                <a:spcPts val="0"/>
              </a:spcAft>
              <a:buClrTx/>
              <a:buSzTx/>
              <a:buFontTx/>
              <a:buNone/>
              <a:tabLst/>
              <a:defRPr/>
            </a:pPr>
            <a:r>
              <a:rPr kumimoji="0" sz="2400" b="0" i="0" u="none" strike="noStrike" kern="1200" cap="none" spc="-7"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60" normalizeH="0" baseline="0" noProof="0" dirty="0">
                <a:ln>
                  <a:noFill/>
                </a:ln>
                <a:solidFill>
                  <a:srgbClr val="123693"/>
                </a:solidFill>
                <a:effectLst/>
                <a:uLnTx/>
                <a:uFillTx/>
                <a:latin typeface="Microsoft Sans Serif"/>
                <a:ea typeface="+mn-ea"/>
                <a:cs typeface="Microsoft Sans Serif"/>
              </a:rPr>
              <a:t>Finally, </a:t>
            </a:r>
            <a:r>
              <a:rPr kumimoji="0" sz="2400" b="0" i="0" u="none" strike="noStrike" kern="1200" cap="none" spc="13" normalizeH="0" baseline="0" noProof="0" dirty="0">
                <a:ln>
                  <a:noFill/>
                </a:ln>
                <a:solidFill>
                  <a:srgbClr val="123693"/>
                </a:solidFill>
                <a:effectLst/>
                <a:uLnTx/>
                <a:uFillTx/>
                <a:latin typeface="Microsoft Sans Serif"/>
                <a:ea typeface="+mn-ea"/>
                <a:cs typeface="Microsoft Sans Serif"/>
              </a:rPr>
              <a:t>Tim </a:t>
            </a:r>
            <a:r>
              <a:rPr kumimoji="0" sz="2400" b="0" i="0" u="none" strike="noStrike" kern="1200" cap="none" spc="-7" normalizeH="0" baseline="0" noProof="0" dirty="0">
                <a:ln>
                  <a:noFill/>
                </a:ln>
                <a:solidFill>
                  <a:srgbClr val="123693"/>
                </a:solidFill>
                <a:effectLst/>
                <a:uLnTx/>
                <a:uFillTx/>
                <a:latin typeface="Microsoft Sans Serif"/>
                <a:ea typeface="+mn-ea"/>
                <a:cs typeface="Microsoft Sans Serif"/>
              </a:rPr>
              <a:t>was </a:t>
            </a:r>
            <a:r>
              <a:rPr kumimoji="0" sz="2400" b="0" i="0" u="none" strike="noStrike" kern="1200" cap="none" spc="27" normalizeH="0" baseline="0" noProof="0" dirty="0">
                <a:ln>
                  <a:noFill/>
                </a:ln>
                <a:solidFill>
                  <a:srgbClr val="123693"/>
                </a:solidFill>
                <a:effectLst/>
                <a:uLnTx/>
                <a:uFillTx/>
                <a:latin typeface="Microsoft Sans Serif"/>
                <a:ea typeface="+mn-ea"/>
                <a:cs typeface="Microsoft Sans Serif"/>
              </a:rPr>
              <a:t>planning </a:t>
            </a:r>
            <a:r>
              <a:rPr kumimoji="0" sz="2400" b="0" i="0" u="none" strike="noStrike" kern="1200" cap="none" spc="152" normalizeH="0" baseline="0" noProof="0" dirty="0">
                <a:ln>
                  <a:noFill/>
                </a:ln>
                <a:solidFill>
                  <a:srgbClr val="123693"/>
                </a:solidFill>
                <a:effectLst/>
                <a:uLnTx/>
                <a:uFillTx/>
                <a:latin typeface="Microsoft Sans Serif"/>
                <a:ea typeface="+mn-ea"/>
                <a:cs typeface="Microsoft Sans Serif"/>
              </a:rPr>
              <a:t>to </a:t>
            </a:r>
            <a:r>
              <a:rPr kumimoji="0" sz="2400" b="0" i="0" u="none" strike="noStrike" kern="1200" cap="none" spc="67" normalizeH="0" baseline="0" noProof="0" dirty="0">
                <a:ln>
                  <a:noFill/>
                </a:ln>
                <a:solidFill>
                  <a:srgbClr val="123693"/>
                </a:solidFill>
                <a:effectLst/>
                <a:uLnTx/>
                <a:uFillTx/>
                <a:latin typeface="Microsoft Sans Serif"/>
                <a:ea typeface="+mn-ea"/>
                <a:cs typeface="Microsoft Sans Serif"/>
              </a:rPr>
              <a:t>visit </a:t>
            </a:r>
            <a:r>
              <a:rPr kumimoji="0" sz="2400" b="1" i="0" u="none" strike="noStrike" kern="1200" cap="none" spc="20" normalizeH="0" baseline="0" noProof="0" dirty="0">
                <a:ln>
                  <a:noFill/>
                </a:ln>
                <a:solidFill>
                  <a:srgbClr val="A261FF"/>
                </a:solidFill>
                <a:effectLst/>
                <a:uLnTx/>
                <a:uFillTx/>
                <a:latin typeface="Arial"/>
                <a:ea typeface="+mn-ea"/>
                <a:cs typeface="Arial"/>
              </a:rPr>
              <a:t>France </a:t>
            </a:r>
            <a:r>
              <a:rPr kumimoji="0" sz="2400" b="0" i="0" u="none" strike="noStrike" kern="1200" cap="none" spc="60" normalizeH="0" baseline="0" noProof="0" dirty="0">
                <a:ln>
                  <a:noFill/>
                </a:ln>
                <a:solidFill>
                  <a:srgbClr val="123693"/>
                </a:solidFill>
                <a:effectLst/>
                <a:uLnTx/>
                <a:uFillTx/>
                <a:latin typeface="Microsoft Sans Serif"/>
                <a:ea typeface="+mn-ea"/>
                <a:cs typeface="Microsoft Sans Serif"/>
              </a:rPr>
              <a:t>on </a:t>
            </a:r>
            <a:r>
              <a:rPr kumimoji="0" sz="2400" b="0" i="0" u="none" strike="noStrike" kern="1200" cap="none" spc="-620"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107" normalizeH="0" baseline="0" noProof="0" dirty="0">
                <a:ln>
                  <a:noFill/>
                </a:ln>
                <a:solidFill>
                  <a:srgbClr val="123693"/>
                </a:solidFill>
                <a:effectLst/>
                <a:uLnTx/>
                <a:uFillTx/>
                <a:latin typeface="Microsoft Sans Serif"/>
                <a:ea typeface="+mn-ea"/>
                <a:cs typeface="Microsoft Sans Serif"/>
              </a:rPr>
              <a:t>the </a:t>
            </a:r>
            <a:r>
              <a:rPr kumimoji="0" sz="2400" b="0" i="0" u="none" strike="noStrike" kern="1200" cap="none" spc="33" normalizeH="0" baseline="0" noProof="0" dirty="0">
                <a:ln>
                  <a:noFill/>
                </a:ln>
                <a:solidFill>
                  <a:srgbClr val="123693"/>
                </a:solidFill>
                <a:effectLst/>
                <a:uLnTx/>
                <a:uFillTx/>
                <a:latin typeface="Microsoft Sans Serif"/>
                <a:ea typeface="+mn-ea"/>
                <a:cs typeface="Microsoft Sans Serif"/>
              </a:rPr>
              <a:t>ﬁnal </a:t>
            </a:r>
            <a:r>
              <a:rPr kumimoji="0" sz="2400" b="0" i="0" u="none" strike="noStrike" kern="1200" cap="none" spc="20" normalizeH="0" baseline="0" noProof="0" dirty="0">
                <a:ln>
                  <a:noFill/>
                </a:ln>
                <a:solidFill>
                  <a:srgbClr val="123693"/>
                </a:solidFill>
                <a:effectLst/>
                <a:uLnTx/>
                <a:uFillTx/>
                <a:latin typeface="Microsoft Sans Serif"/>
                <a:ea typeface="+mn-ea"/>
                <a:cs typeface="Microsoft Sans Serif"/>
              </a:rPr>
              <a:t>week </a:t>
            </a:r>
            <a:r>
              <a:rPr kumimoji="0" sz="2400" b="0" i="0" u="none" strike="noStrike" kern="1200" cap="none" spc="107" normalizeH="0" baseline="0" noProof="0" dirty="0">
                <a:ln>
                  <a:noFill/>
                </a:ln>
                <a:solidFill>
                  <a:srgbClr val="123693"/>
                </a:solidFill>
                <a:effectLst/>
                <a:uLnTx/>
                <a:uFillTx/>
                <a:latin typeface="Microsoft Sans Serif"/>
                <a:ea typeface="+mn-ea"/>
                <a:cs typeface="Microsoft Sans Serif"/>
              </a:rPr>
              <a:t>of </a:t>
            </a:r>
            <a:r>
              <a:rPr kumimoji="0" sz="2400" b="0" i="0" u="none" strike="noStrike" kern="1200" cap="none" spc="20" normalizeH="0" baseline="0" noProof="0" dirty="0">
                <a:ln>
                  <a:noFill/>
                </a:ln>
                <a:solidFill>
                  <a:srgbClr val="123693"/>
                </a:solidFill>
                <a:effectLst/>
                <a:uLnTx/>
                <a:uFillTx/>
                <a:latin typeface="Microsoft Sans Serif"/>
                <a:ea typeface="+mn-ea"/>
                <a:cs typeface="Microsoft Sans Serif"/>
              </a:rPr>
              <a:t>his </a:t>
            </a:r>
            <a:r>
              <a:rPr kumimoji="0" sz="2400" b="0" i="0" u="none" strike="noStrike" kern="1200" cap="none" spc="0" normalizeH="0" baseline="0" noProof="0" dirty="0">
                <a:ln>
                  <a:noFill/>
                </a:ln>
                <a:solidFill>
                  <a:srgbClr val="123693"/>
                </a:solidFill>
                <a:effectLst/>
                <a:uLnTx/>
                <a:uFillTx/>
                <a:latin typeface="Microsoft Sans Serif"/>
                <a:ea typeface="+mn-ea"/>
                <a:cs typeface="Microsoft Sans Serif"/>
              </a:rPr>
              <a:t>journey. </a:t>
            </a:r>
            <a:r>
              <a:rPr kumimoji="0" sz="2400" b="0" i="0" u="none" strike="noStrike" kern="1200" cap="none" spc="-40" normalizeH="0" baseline="0" noProof="0" dirty="0">
                <a:ln>
                  <a:noFill/>
                </a:ln>
                <a:solidFill>
                  <a:srgbClr val="123693"/>
                </a:solidFill>
                <a:effectLst/>
                <a:uLnTx/>
                <a:uFillTx/>
                <a:latin typeface="Microsoft Sans Serif"/>
                <a:ea typeface="+mn-ea"/>
                <a:cs typeface="Microsoft Sans Serif"/>
              </a:rPr>
              <a:t>He </a:t>
            </a:r>
            <a:r>
              <a:rPr kumimoji="0" sz="2400" b="0" i="0" u="none" strike="noStrike" kern="1200" cap="none" spc="-7" normalizeH="0" baseline="0" noProof="0" dirty="0">
                <a:ln>
                  <a:noFill/>
                </a:ln>
                <a:solidFill>
                  <a:srgbClr val="123693"/>
                </a:solidFill>
                <a:effectLst/>
                <a:uLnTx/>
                <a:uFillTx/>
                <a:latin typeface="Microsoft Sans Serif"/>
                <a:ea typeface="+mn-ea"/>
                <a:cs typeface="Microsoft Sans Serif"/>
              </a:rPr>
              <a:t>was </a:t>
            </a:r>
            <a:r>
              <a:rPr kumimoji="0" sz="2400" b="0" i="0" u="none" strike="noStrike" kern="1200" cap="none" spc="93" normalizeH="0" baseline="0" noProof="0" dirty="0">
                <a:ln>
                  <a:noFill/>
                </a:ln>
                <a:solidFill>
                  <a:srgbClr val="123693"/>
                </a:solidFill>
                <a:effectLst/>
                <a:uLnTx/>
                <a:uFillTx/>
                <a:latin typeface="Microsoft Sans Serif"/>
                <a:ea typeface="+mn-ea"/>
                <a:cs typeface="Microsoft Sans Serif"/>
              </a:rPr>
              <a:t>quite </a:t>
            </a:r>
            <a:r>
              <a:rPr kumimoji="0" sz="2400" b="0" i="0" u="none" strike="noStrike" kern="1200" cap="none" spc="100"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73" normalizeH="0" baseline="0" noProof="0" dirty="0">
                <a:ln>
                  <a:noFill/>
                </a:ln>
                <a:solidFill>
                  <a:srgbClr val="123693"/>
                </a:solidFill>
                <a:effectLst/>
                <a:uLnTx/>
                <a:uFillTx/>
                <a:latin typeface="Microsoft Sans Serif"/>
                <a:ea typeface="+mn-ea"/>
                <a:cs typeface="Microsoft Sans Serif"/>
              </a:rPr>
              <a:t>excited </a:t>
            </a:r>
            <a:r>
              <a:rPr kumimoji="0" sz="2400" b="0" i="0" u="none" strike="noStrike" kern="1200" cap="none" spc="152" normalizeH="0" baseline="0" noProof="0" dirty="0">
                <a:ln>
                  <a:noFill/>
                </a:ln>
                <a:solidFill>
                  <a:srgbClr val="123693"/>
                </a:solidFill>
                <a:effectLst/>
                <a:uLnTx/>
                <a:uFillTx/>
                <a:latin typeface="Microsoft Sans Serif"/>
                <a:ea typeface="+mn-ea"/>
                <a:cs typeface="Microsoft Sans Serif"/>
              </a:rPr>
              <a:t>to try </a:t>
            </a:r>
            <a:r>
              <a:rPr kumimoji="0" sz="2400" b="0" i="0" u="none" strike="noStrike" kern="1200" cap="none" spc="107" normalizeH="0" baseline="0" noProof="0" dirty="0">
                <a:ln>
                  <a:noFill/>
                </a:ln>
                <a:solidFill>
                  <a:srgbClr val="123693"/>
                </a:solidFill>
                <a:effectLst/>
                <a:uLnTx/>
                <a:uFillTx/>
                <a:latin typeface="Microsoft Sans Serif"/>
                <a:ea typeface="+mn-ea"/>
                <a:cs typeface="Microsoft Sans Serif"/>
              </a:rPr>
              <a:t>the </a:t>
            </a:r>
            <a:r>
              <a:rPr kumimoji="0" sz="2400" b="0" i="0" u="none" strike="noStrike" kern="1200" cap="none" spc="33" normalizeH="0" baseline="0" noProof="0" dirty="0">
                <a:ln>
                  <a:noFill/>
                </a:ln>
                <a:solidFill>
                  <a:srgbClr val="123693"/>
                </a:solidFill>
                <a:effectLst/>
                <a:uLnTx/>
                <a:uFillTx/>
                <a:latin typeface="Microsoft Sans Serif"/>
                <a:ea typeface="+mn-ea"/>
                <a:cs typeface="Microsoft Sans Serif"/>
              </a:rPr>
              <a:t>local </a:t>
            </a:r>
            <a:r>
              <a:rPr kumimoji="0" sz="2400" b="0" i="0" u="none" strike="noStrike" kern="1200" cap="none" spc="53" normalizeH="0" baseline="0" noProof="0" dirty="0">
                <a:ln>
                  <a:noFill/>
                </a:ln>
                <a:solidFill>
                  <a:srgbClr val="123693"/>
                </a:solidFill>
                <a:effectLst/>
                <a:uLnTx/>
                <a:uFillTx/>
                <a:latin typeface="Microsoft Sans Serif"/>
                <a:ea typeface="+mn-ea"/>
                <a:cs typeface="Microsoft Sans Serif"/>
              </a:rPr>
              <a:t>delicacies and had </a:t>
            </a:r>
            <a:r>
              <a:rPr kumimoji="0" sz="2400" b="0" i="0" u="none" strike="noStrike" kern="1200" cap="none" spc="60"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67" normalizeH="0" baseline="0" noProof="0" dirty="0">
                <a:ln>
                  <a:noFill/>
                </a:ln>
                <a:solidFill>
                  <a:srgbClr val="123693"/>
                </a:solidFill>
                <a:effectLst/>
                <a:uLnTx/>
                <a:uFillTx/>
                <a:latin typeface="Microsoft Sans Serif"/>
                <a:ea typeface="+mn-ea"/>
                <a:cs typeface="Microsoft Sans Serif"/>
              </a:rPr>
              <a:t>lots </a:t>
            </a:r>
            <a:r>
              <a:rPr kumimoji="0" sz="2400" b="0" i="0" u="none" strike="noStrike" kern="1200" cap="none" spc="107" normalizeH="0" baseline="0" noProof="0" dirty="0">
                <a:ln>
                  <a:noFill/>
                </a:ln>
                <a:solidFill>
                  <a:srgbClr val="123693"/>
                </a:solidFill>
                <a:effectLst/>
                <a:uLnTx/>
                <a:uFillTx/>
                <a:latin typeface="Microsoft Sans Serif"/>
                <a:ea typeface="+mn-ea"/>
                <a:cs typeface="Microsoft Sans Serif"/>
              </a:rPr>
              <a:t>of </a:t>
            </a:r>
            <a:r>
              <a:rPr kumimoji="0" sz="2400" b="0" i="0" u="none" strike="noStrike" kern="1200" cap="none" spc="73" normalizeH="0" baseline="0" noProof="0" dirty="0">
                <a:ln>
                  <a:noFill/>
                </a:ln>
                <a:solidFill>
                  <a:srgbClr val="123693"/>
                </a:solidFill>
                <a:effectLst/>
                <a:uLnTx/>
                <a:uFillTx/>
                <a:latin typeface="Microsoft Sans Serif"/>
                <a:ea typeface="+mn-ea"/>
                <a:cs typeface="Microsoft Sans Serif"/>
              </a:rPr>
              <a:t>recommendations </a:t>
            </a:r>
            <a:r>
              <a:rPr kumimoji="0" sz="2400" b="0" i="0" u="none" strike="noStrike" kern="1200" cap="none" spc="80" normalizeH="0" baseline="0" noProof="0" dirty="0">
                <a:ln>
                  <a:noFill/>
                </a:ln>
                <a:solidFill>
                  <a:srgbClr val="123693"/>
                </a:solidFill>
                <a:effectLst/>
                <a:uLnTx/>
                <a:uFillTx/>
                <a:latin typeface="Microsoft Sans Serif"/>
                <a:ea typeface="+mn-ea"/>
                <a:cs typeface="Microsoft Sans Serif"/>
              </a:rPr>
              <a:t>for </a:t>
            </a:r>
            <a:r>
              <a:rPr kumimoji="0" sz="2400" b="0" i="0" u="none" strike="noStrike" kern="1200" cap="none" spc="67" normalizeH="0" baseline="0" noProof="0" dirty="0">
                <a:ln>
                  <a:noFill/>
                </a:ln>
                <a:solidFill>
                  <a:srgbClr val="123693"/>
                </a:solidFill>
                <a:effectLst/>
                <a:uLnTx/>
                <a:uFillTx/>
                <a:latin typeface="Microsoft Sans Serif"/>
                <a:ea typeface="+mn-ea"/>
                <a:cs typeface="Microsoft Sans Serif"/>
              </a:rPr>
              <a:t>good </a:t>
            </a:r>
            <a:r>
              <a:rPr kumimoji="0" sz="2400" b="0" i="0" u="none" strike="noStrike" kern="1200" cap="none" spc="73"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53" normalizeH="0" baseline="0" noProof="0" dirty="0">
                <a:ln>
                  <a:noFill/>
                </a:ln>
                <a:solidFill>
                  <a:srgbClr val="123693"/>
                </a:solidFill>
                <a:effectLst/>
                <a:uLnTx/>
                <a:uFillTx/>
                <a:latin typeface="Microsoft Sans Serif"/>
                <a:ea typeface="+mn-ea"/>
                <a:cs typeface="Microsoft Sans Serif"/>
              </a:rPr>
              <a:t>restaurants and </a:t>
            </a:r>
            <a:r>
              <a:rPr kumimoji="0" sz="2400" b="0" i="0" u="none" strike="noStrike" kern="1200" cap="none" spc="33" normalizeH="0" baseline="0" noProof="0" dirty="0">
                <a:ln>
                  <a:noFill/>
                </a:ln>
                <a:solidFill>
                  <a:srgbClr val="123693"/>
                </a:solidFill>
                <a:effectLst/>
                <a:uLnTx/>
                <a:uFillTx/>
                <a:latin typeface="Microsoft Sans Serif"/>
                <a:ea typeface="+mn-ea"/>
                <a:cs typeface="Microsoft Sans Serif"/>
              </a:rPr>
              <a:t>exhibitions. </a:t>
            </a:r>
            <a:r>
              <a:rPr kumimoji="0" sz="2400" b="0" i="0" u="none" strike="noStrike" kern="1200" cap="none" spc="-27" normalizeH="0" baseline="0" noProof="0" dirty="0">
                <a:ln>
                  <a:noFill/>
                </a:ln>
                <a:solidFill>
                  <a:srgbClr val="123693"/>
                </a:solidFill>
                <a:effectLst/>
                <a:uLnTx/>
                <a:uFillTx/>
                <a:latin typeface="Microsoft Sans Serif"/>
                <a:ea typeface="+mn-ea"/>
                <a:cs typeface="Microsoft Sans Serif"/>
              </a:rPr>
              <a:t>His </a:t>
            </a:r>
            <a:r>
              <a:rPr kumimoji="0" sz="2400" b="0" i="0" u="none" strike="noStrike" kern="1200" cap="none" spc="107" normalizeH="0" baseline="0" noProof="0" dirty="0">
                <a:ln>
                  <a:noFill/>
                </a:ln>
                <a:solidFill>
                  <a:srgbClr val="123693"/>
                </a:solidFill>
                <a:effectLst/>
                <a:uLnTx/>
                <a:uFillTx/>
                <a:latin typeface="Microsoft Sans Serif"/>
                <a:ea typeface="+mn-ea"/>
                <a:cs typeface="Microsoft Sans Serif"/>
              </a:rPr>
              <a:t>ﬁrst stop </a:t>
            </a:r>
            <a:r>
              <a:rPr kumimoji="0" sz="2400" b="0" i="0" u="none" strike="noStrike" kern="1200" cap="none" spc="113"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67" normalizeH="0" baseline="0" noProof="0" dirty="0">
                <a:ln>
                  <a:noFill/>
                </a:ln>
                <a:solidFill>
                  <a:srgbClr val="123693"/>
                </a:solidFill>
                <a:effectLst/>
                <a:uLnTx/>
                <a:uFillTx/>
                <a:latin typeface="Microsoft Sans Serif"/>
                <a:ea typeface="+mn-ea"/>
                <a:cs typeface="Microsoft Sans Serif"/>
              </a:rPr>
              <a:t>was, </a:t>
            </a:r>
            <a:r>
              <a:rPr kumimoji="0" sz="2400" b="0" i="0" u="none" strike="noStrike" kern="1200" cap="none" spc="107" normalizeH="0" baseline="0" noProof="0" dirty="0">
                <a:ln>
                  <a:noFill/>
                </a:ln>
                <a:solidFill>
                  <a:srgbClr val="123693"/>
                </a:solidFill>
                <a:effectLst/>
                <a:uLnTx/>
                <a:uFillTx/>
                <a:latin typeface="Microsoft Sans Serif"/>
                <a:ea typeface="+mn-ea"/>
                <a:cs typeface="Microsoft Sans Serif"/>
              </a:rPr>
              <a:t>of </a:t>
            </a:r>
            <a:r>
              <a:rPr kumimoji="0" sz="2400" b="0" i="0" u="none" strike="noStrike" kern="1200" cap="none" spc="20" normalizeH="0" baseline="0" noProof="0" dirty="0">
                <a:ln>
                  <a:noFill/>
                </a:ln>
                <a:solidFill>
                  <a:srgbClr val="123693"/>
                </a:solidFill>
                <a:effectLst/>
                <a:uLnTx/>
                <a:uFillTx/>
                <a:latin typeface="Microsoft Sans Serif"/>
                <a:ea typeface="+mn-ea"/>
                <a:cs typeface="Microsoft Sans Serif"/>
              </a:rPr>
              <a:t>course, </a:t>
            </a:r>
            <a:r>
              <a:rPr kumimoji="0" sz="2400" b="0" i="0" u="none" strike="noStrike" kern="1200" cap="none" spc="107" normalizeH="0" baseline="0" noProof="0" dirty="0">
                <a:ln>
                  <a:noFill/>
                </a:ln>
                <a:solidFill>
                  <a:srgbClr val="123693"/>
                </a:solidFill>
                <a:effectLst/>
                <a:uLnTx/>
                <a:uFillTx/>
                <a:latin typeface="Microsoft Sans Serif"/>
                <a:ea typeface="+mn-ea"/>
                <a:cs typeface="Microsoft Sans Serif"/>
              </a:rPr>
              <a:t>the </a:t>
            </a:r>
            <a:r>
              <a:rPr kumimoji="0" sz="2400" b="1" i="0" u="none" strike="noStrike" kern="1200" cap="none" spc="60" normalizeH="0" baseline="0" noProof="0" dirty="0">
                <a:ln>
                  <a:noFill/>
                </a:ln>
                <a:solidFill>
                  <a:srgbClr val="A261FF"/>
                </a:solidFill>
                <a:effectLst/>
                <a:uLnTx/>
                <a:uFillTx/>
                <a:latin typeface="Arial"/>
                <a:ea typeface="+mn-ea"/>
                <a:cs typeface="Arial"/>
              </a:rPr>
              <a:t>capital </a:t>
            </a:r>
            <a:r>
              <a:rPr kumimoji="0" sz="2400" b="0" i="0" u="none" strike="noStrike" kern="1200" cap="none" spc="40" normalizeH="0" baseline="0" noProof="0" dirty="0">
                <a:ln>
                  <a:noFill/>
                </a:ln>
                <a:solidFill>
                  <a:srgbClr val="123693"/>
                </a:solidFill>
                <a:effectLst/>
                <a:uLnTx/>
                <a:uFillTx/>
                <a:latin typeface="Microsoft Sans Serif"/>
                <a:ea typeface="+mn-ea"/>
                <a:cs typeface="Microsoft Sans Serif"/>
              </a:rPr>
              <a:t>where </a:t>
            </a:r>
            <a:r>
              <a:rPr kumimoji="0" sz="2400" b="0" i="0" u="none" strike="noStrike" kern="1200" cap="none" spc="33" normalizeH="0" baseline="0" noProof="0" dirty="0">
                <a:ln>
                  <a:noFill/>
                </a:ln>
                <a:solidFill>
                  <a:srgbClr val="123693"/>
                </a:solidFill>
                <a:effectLst/>
                <a:uLnTx/>
                <a:uFillTx/>
                <a:latin typeface="Microsoft Sans Serif"/>
                <a:ea typeface="+mn-ea"/>
                <a:cs typeface="Microsoft Sans Serif"/>
              </a:rPr>
              <a:t>he </a:t>
            </a:r>
            <a:r>
              <a:rPr kumimoji="0" sz="2400" b="0" i="0" u="none" strike="noStrike" kern="1200" cap="none" spc="60" normalizeH="0" baseline="0" noProof="0" dirty="0">
                <a:ln>
                  <a:noFill/>
                </a:ln>
                <a:solidFill>
                  <a:srgbClr val="123693"/>
                </a:solidFill>
                <a:effectLst/>
                <a:uLnTx/>
                <a:uFillTx/>
                <a:latin typeface="Microsoft Sans Serif"/>
                <a:ea typeface="+mn-ea"/>
                <a:cs typeface="Microsoft Sans Serif"/>
              </a:rPr>
              <a:t>would </a:t>
            </a:r>
            <a:r>
              <a:rPr kumimoji="0" sz="2400" b="0" i="0" u="none" strike="noStrike" kern="1200" cap="none" spc="67"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100" normalizeH="0" baseline="0" noProof="0" dirty="0">
                <a:ln>
                  <a:noFill/>
                </a:ln>
                <a:solidFill>
                  <a:srgbClr val="123693"/>
                </a:solidFill>
                <a:effectLst/>
                <a:uLnTx/>
                <a:uFillTx/>
                <a:latin typeface="Microsoft Sans Serif"/>
                <a:ea typeface="+mn-ea"/>
                <a:cs typeface="Microsoft Sans Serif"/>
              </a:rPr>
              <a:t>meet </a:t>
            </a:r>
            <a:r>
              <a:rPr kumimoji="0" sz="2400" b="0" i="0" u="none" strike="noStrike" kern="1200" cap="none" spc="20" normalizeH="0" baseline="0" noProof="0" dirty="0">
                <a:ln>
                  <a:noFill/>
                </a:ln>
                <a:solidFill>
                  <a:srgbClr val="123693"/>
                </a:solidFill>
                <a:effectLst/>
                <a:uLnTx/>
                <a:uFillTx/>
                <a:latin typeface="Microsoft Sans Serif"/>
                <a:ea typeface="+mn-ea"/>
                <a:cs typeface="Microsoft Sans Serif"/>
              </a:rPr>
              <a:t>his </a:t>
            </a:r>
            <a:r>
              <a:rPr kumimoji="0" sz="2400" b="0" i="0" u="none" strike="noStrike" kern="1200" cap="none" spc="107" normalizeH="0" baseline="0" noProof="0" dirty="0">
                <a:ln>
                  <a:noFill/>
                </a:ln>
                <a:solidFill>
                  <a:srgbClr val="123693"/>
                </a:solidFill>
                <a:effectLst/>
                <a:uLnTx/>
                <a:uFillTx/>
                <a:latin typeface="Microsoft Sans Serif"/>
                <a:ea typeface="+mn-ea"/>
                <a:cs typeface="Microsoft Sans Serif"/>
              </a:rPr>
              <a:t>long-time </a:t>
            </a:r>
            <a:r>
              <a:rPr kumimoji="0" sz="2400" b="0" i="0" u="none" strike="noStrike" kern="1200" cap="none" spc="20" normalizeH="0" baseline="0" noProof="0" dirty="0">
                <a:ln>
                  <a:noFill/>
                </a:ln>
                <a:solidFill>
                  <a:srgbClr val="123693"/>
                </a:solidFill>
                <a:effectLst/>
                <a:uLnTx/>
                <a:uFillTx/>
                <a:latin typeface="Microsoft Sans Serif"/>
                <a:ea typeface="+mn-ea"/>
                <a:cs typeface="Microsoft Sans Serif"/>
              </a:rPr>
              <a:t>Friend </a:t>
            </a:r>
            <a:r>
              <a:rPr kumimoji="0" sz="2400" b="0" i="0" u="none" strike="noStrike" kern="1200" cap="none" spc="13" normalizeH="0" baseline="0" noProof="0" dirty="0">
                <a:ln>
                  <a:noFill/>
                </a:ln>
                <a:solidFill>
                  <a:srgbClr val="123693"/>
                </a:solidFill>
                <a:effectLst/>
                <a:uLnTx/>
                <a:uFillTx/>
                <a:latin typeface="Microsoft Sans Serif"/>
                <a:ea typeface="+mn-ea"/>
                <a:cs typeface="Microsoft Sans Serif"/>
              </a:rPr>
              <a:t>Jean-Pierre. </a:t>
            </a:r>
            <a:r>
              <a:rPr kumimoji="0" sz="2400" b="0" i="0" u="none" strike="noStrike" kern="1200" cap="none" spc="-40" normalizeH="0" baseline="0" noProof="0" dirty="0">
                <a:ln>
                  <a:noFill/>
                </a:ln>
                <a:solidFill>
                  <a:srgbClr val="123693"/>
                </a:solidFill>
                <a:effectLst/>
                <a:uLnTx/>
                <a:uFillTx/>
                <a:latin typeface="Microsoft Sans Serif"/>
                <a:ea typeface="+mn-ea"/>
                <a:cs typeface="Microsoft Sans Serif"/>
              </a:rPr>
              <a:t>In </a:t>
            </a:r>
            <a:r>
              <a:rPr kumimoji="0" sz="2400" b="0" i="0" u="none" strike="noStrike" kern="1200" cap="none" spc="-33"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73" normalizeH="0" baseline="0" noProof="0" dirty="0">
                <a:ln>
                  <a:noFill/>
                </a:ln>
                <a:solidFill>
                  <a:srgbClr val="123693"/>
                </a:solidFill>
                <a:effectLst/>
                <a:uLnTx/>
                <a:uFillTx/>
                <a:latin typeface="Microsoft Sans Serif"/>
                <a:ea typeface="+mn-ea"/>
                <a:cs typeface="Microsoft Sans Serif"/>
              </a:rPr>
              <a:t>order</a:t>
            </a:r>
            <a:r>
              <a:rPr kumimoji="0" sz="2400" b="0" i="0" u="none" strike="noStrike" kern="1200" cap="none" spc="-7"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152" normalizeH="0" baseline="0" noProof="0" dirty="0">
                <a:ln>
                  <a:noFill/>
                </a:ln>
                <a:solidFill>
                  <a:srgbClr val="123693"/>
                </a:solidFill>
                <a:effectLst/>
                <a:uLnTx/>
                <a:uFillTx/>
                <a:latin typeface="Microsoft Sans Serif"/>
                <a:ea typeface="+mn-ea"/>
                <a:cs typeface="Microsoft Sans Serif"/>
              </a:rPr>
              <a:t>to</a:t>
            </a:r>
            <a:r>
              <a:rPr kumimoji="0" sz="2400" b="0" i="0" u="none" strike="noStrike" kern="1200" cap="none" spc="-7"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20" normalizeH="0" baseline="0" noProof="0" dirty="0">
                <a:ln>
                  <a:noFill/>
                </a:ln>
                <a:solidFill>
                  <a:srgbClr val="123693"/>
                </a:solidFill>
                <a:effectLst/>
                <a:uLnTx/>
                <a:uFillTx/>
                <a:latin typeface="Microsoft Sans Serif"/>
                <a:ea typeface="+mn-ea"/>
                <a:cs typeface="Microsoft Sans Serif"/>
              </a:rPr>
              <a:t>arrive</a:t>
            </a:r>
            <a:r>
              <a:rPr kumimoji="0" sz="2400" b="0" i="0" u="none" strike="noStrike" kern="1200" cap="none" spc="-7"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80" normalizeH="0" baseline="0" noProof="0" dirty="0">
                <a:ln>
                  <a:noFill/>
                </a:ln>
                <a:solidFill>
                  <a:srgbClr val="123693"/>
                </a:solidFill>
                <a:effectLst/>
                <a:uLnTx/>
                <a:uFillTx/>
                <a:latin typeface="Microsoft Sans Serif"/>
                <a:ea typeface="+mn-ea"/>
                <a:cs typeface="Microsoft Sans Serif"/>
              </a:rPr>
              <a:t>for</a:t>
            </a:r>
            <a:r>
              <a:rPr kumimoji="0" sz="2400" b="0" i="0" u="none" strike="noStrike" kern="1200" cap="none" spc="0"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47" normalizeH="0" baseline="0" noProof="0" dirty="0">
                <a:ln>
                  <a:noFill/>
                </a:ln>
                <a:solidFill>
                  <a:srgbClr val="123693"/>
                </a:solidFill>
                <a:effectLst/>
                <a:uLnTx/>
                <a:uFillTx/>
                <a:latin typeface="Microsoft Sans Serif"/>
                <a:ea typeface="+mn-ea"/>
                <a:cs typeface="Microsoft Sans Serif"/>
              </a:rPr>
              <a:t>breakfast</a:t>
            </a:r>
            <a:r>
              <a:rPr kumimoji="0" sz="2400" b="0" i="0" u="none" strike="noStrike" kern="1200" cap="none" spc="-7"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33" normalizeH="0" baseline="0" noProof="0" dirty="0">
                <a:ln>
                  <a:noFill/>
                </a:ln>
                <a:solidFill>
                  <a:srgbClr val="123693"/>
                </a:solidFill>
                <a:effectLst/>
                <a:uLnTx/>
                <a:uFillTx/>
                <a:latin typeface="Microsoft Sans Serif"/>
                <a:ea typeface="+mn-ea"/>
                <a:cs typeface="Microsoft Sans Serif"/>
              </a:rPr>
              <a:t>he</a:t>
            </a:r>
            <a:r>
              <a:rPr kumimoji="0" sz="2400" b="0" i="0" u="none" strike="noStrike" kern="1200" cap="none" spc="-7"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100" normalizeH="0" baseline="0" noProof="0" dirty="0">
                <a:ln>
                  <a:noFill/>
                </a:ln>
                <a:solidFill>
                  <a:srgbClr val="123693"/>
                </a:solidFill>
                <a:effectLst/>
                <a:uLnTx/>
                <a:uFillTx/>
                <a:latin typeface="Microsoft Sans Serif"/>
                <a:ea typeface="+mn-ea"/>
                <a:cs typeface="Microsoft Sans Serif"/>
              </a:rPr>
              <a:t>took</a:t>
            </a:r>
            <a:r>
              <a:rPr kumimoji="0" sz="2400" b="0" i="0" u="none" strike="noStrike" kern="1200" cap="none" spc="0"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107" normalizeH="0" baseline="0" noProof="0" dirty="0">
                <a:ln>
                  <a:noFill/>
                </a:ln>
                <a:solidFill>
                  <a:srgbClr val="123693"/>
                </a:solidFill>
                <a:effectLst/>
                <a:uLnTx/>
                <a:uFillTx/>
                <a:latin typeface="Microsoft Sans Serif"/>
                <a:ea typeface="+mn-ea"/>
                <a:cs typeface="Microsoft Sans Serif"/>
              </a:rPr>
              <a:t>the</a:t>
            </a:r>
            <a:r>
              <a:rPr kumimoji="0" sz="2400" b="0" i="0" u="none" strike="noStrike" kern="1200" cap="none" spc="-7"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33" normalizeH="0" baseline="0" noProof="0" dirty="0">
                <a:ln>
                  <a:noFill/>
                </a:ln>
                <a:solidFill>
                  <a:srgbClr val="123693"/>
                </a:solidFill>
                <a:effectLst/>
                <a:uLnTx/>
                <a:uFillTx/>
                <a:latin typeface="Microsoft Sans Serif"/>
                <a:ea typeface="+mn-ea"/>
                <a:cs typeface="Microsoft Sans Serif"/>
              </a:rPr>
              <a:t>early </a:t>
            </a:r>
            <a:r>
              <a:rPr kumimoji="0" sz="2400" b="0" i="0" u="none" strike="noStrike" kern="1200" cap="none" spc="-620"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133" normalizeH="0" baseline="0" noProof="0" dirty="0">
                <a:ln>
                  <a:noFill/>
                </a:ln>
                <a:solidFill>
                  <a:srgbClr val="123693"/>
                </a:solidFill>
                <a:effectLst/>
                <a:uLnTx/>
                <a:uFillTx/>
                <a:latin typeface="Microsoft Sans Serif"/>
                <a:ea typeface="+mn-ea"/>
                <a:cs typeface="Microsoft Sans Serif"/>
              </a:rPr>
              <a:t>5</a:t>
            </a:r>
            <a:r>
              <a:rPr kumimoji="0" sz="2400" b="0" i="0" u="none" strike="noStrike" kern="1200" cap="none" spc="-13"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7" normalizeH="0" baseline="0" noProof="0" dirty="0">
                <a:ln>
                  <a:noFill/>
                </a:ln>
                <a:solidFill>
                  <a:srgbClr val="123693"/>
                </a:solidFill>
                <a:effectLst/>
                <a:uLnTx/>
                <a:uFillTx/>
                <a:latin typeface="Microsoft Sans Serif"/>
                <a:ea typeface="+mn-ea"/>
                <a:cs typeface="Microsoft Sans Serif"/>
              </a:rPr>
              <a:t>AM</a:t>
            </a:r>
            <a:r>
              <a:rPr kumimoji="0" sz="2400" b="0" i="0" u="none" strike="noStrike" kern="1200" cap="none" spc="-7"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67" normalizeH="0" baseline="0" noProof="0" dirty="0">
                <a:ln>
                  <a:noFill/>
                </a:ln>
                <a:solidFill>
                  <a:srgbClr val="123693"/>
                </a:solidFill>
                <a:effectLst/>
                <a:uLnTx/>
                <a:uFillTx/>
                <a:latin typeface="Microsoft Sans Serif"/>
                <a:ea typeface="+mn-ea"/>
                <a:cs typeface="Microsoft Sans Serif"/>
              </a:rPr>
              <a:t>train</a:t>
            </a:r>
            <a:r>
              <a:rPr kumimoji="0" sz="2400" b="0" i="0" u="none" strike="noStrike" kern="1200" cap="none" spc="-7"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93" normalizeH="0" baseline="0" noProof="0" dirty="0">
                <a:ln>
                  <a:noFill/>
                </a:ln>
                <a:solidFill>
                  <a:srgbClr val="123693"/>
                </a:solidFill>
                <a:effectLst/>
                <a:uLnTx/>
                <a:uFillTx/>
                <a:latin typeface="Microsoft Sans Serif"/>
                <a:ea typeface="+mn-ea"/>
                <a:cs typeface="Microsoft Sans Serif"/>
              </a:rPr>
              <a:t>from</a:t>
            </a:r>
            <a:r>
              <a:rPr kumimoji="0" sz="2400" b="0" i="0" u="none" strike="noStrike" kern="1200" cap="none" spc="-7"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47" normalizeH="0" baseline="0" noProof="0" dirty="0">
                <a:ln>
                  <a:noFill/>
                </a:ln>
                <a:solidFill>
                  <a:srgbClr val="123693"/>
                </a:solidFill>
                <a:effectLst/>
                <a:uLnTx/>
                <a:uFillTx/>
                <a:latin typeface="Microsoft Sans Serif"/>
                <a:ea typeface="+mn-ea"/>
                <a:cs typeface="Microsoft Sans Serif"/>
              </a:rPr>
              <a:t>London</a:t>
            </a:r>
            <a:r>
              <a:rPr kumimoji="0" sz="2400" b="0" i="0" u="none" strike="noStrike" kern="1200" cap="none" spc="-7"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152" normalizeH="0" baseline="0" noProof="0" dirty="0">
                <a:ln>
                  <a:noFill/>
                </a:ln>
                <a:solidFill>
                  <a:srgbClr val="123693"/>
                </a:solidFill>
                <a:effectLst/>
                <a:uLnTx/>
                <a:uFillTx/>
                <a:latin typeface="Microsoft Sans Serif"/>
                <a:ea typeface="+mn-ea"/>
                <a:cs typeface="Microsoft Sans Serif"/>
              </a:rPr>
              <a:t>to</a:t>
            </a:r>
            <a:r>
              <a:rPr kumimoji="0" sz="2400" b="0" i="0" u="none" strike="noStrike" kern="1200" cap="none" spc="-13" normalizeH="0" baseline="0" noProof="0" dirty="0">
                <a:ln>
                  <a:noFill/>
                </a:ln>
                <a:solidFill>
                  <a:srgbClr val="123693"/>
                </a:solidFill>
                <a:effectLst/>
                <a:uLnTx/>
                <a:uFillTx/>
                <a:latin typeface="Microsoft Sans Serif"/>
                <a:ea typeface="+mn-ea"/>
                <a:cs typeface="Microsoft Sans Serif"/>
              </a:rPr>
              <a:t> </a:t>
            </a:r>
            <a:r>
              <a:rPr kumimoji="0" sz="2400" b="0" i="0" u="none" strike="noStrike" kern="1200" cap="none" spc="-200" normalizeH="0" baseline="0" noProof="0" dirty="0">
                <a:ln>
                  <a:noFill/>
                </a:ln>
                <a:solidFill>
                  <a:srgbClr val="123693"/>
                </a:solidFill>
                <a:effectLst/>
                <a:uLnTx/>
                <a:uFillTx/>
                <a:latin typeface="Microsoft Sans Serif"/>
                <a:ea typeface="+mn-ea"/>
                <a:cs typeface="Microsoft Sans Serif"/>
              </a:rPr>
              <a:t>...</a:t>
            </a:r>
            <a:endParaRPr kumimoji="0" sz="2400" b="0" i="0" u="none" strike="noStrike" kern="1200" cap="none" spc="0" normalizeH="0" baseline="0" noProof="0">
              <a:ln>
                <a:noFill/>
              </a:ln>
              <a:solidFill>
                <a:prstClr val="black"/>
              </a:solidFill>
              <a:effectLst/>
              <a:uLnTx/>
              <a:uFillTx/>
              <a:latin typeface="Microsoft Sans Serif"/>
              <a:ea typeface="+mn-ea"/>
              <a:cs typeface="Microsoft Sans Serif"/>
            </a:endParaRPr>
          </a:p>
          <a:p>
            <a:pPr marL="44872" marR="0" lvl="0" indent="0" algn="ctr" defTabSz="914400" rtl="0" eaLnBrk="1" fontAlgn="auto" latinLnBrk="0" hangingPunct="1">
              <a:lnSpc>
                <a:spcPct val="100000"/>
              </a:lnSpc>
              <a:spcBef>
                <a:spcPts val="1960"/>
              </a:spcBef>
              <a:spcAft>
                <a:spcPts val="0"/>
              </a:spcAft>
              <a:buClrTx/>
              <a:buSzTx/>
              <a:buFontTx/>
              <a:buNone/>
              <a:tabLst/>
              <a:defRPr/>
            </a:pPr>
            <a:r>
              <a:rPr kumimoji="0" sz="2400" b="1" i="0" u="none" strike="noStrike" kern="1200" cap="none" spc="-152" normalizeH="0" baseline="0" noProof="0" dirty="0">
                <a:ln>
                  <a:noFill/>
                </a:ln>
                <a:solidFill>
                  <a:srgbClr val="A261FF"/>
                </a:solidFill>
                <a:effectLst/>
                <a:uLnTx/>
                <a:uFillTx/>
                <a:latin typeface="Arial"/>
                <a:ea typeface="+mn-ea"/>
                <a:cs typeface="Arial"/>
              </a:rPr>
              <a:t>PARIS!</a:t>
            </a:r>
            <a:endParaRPr kumimoji="0" sz="2400" b="0" i="0" u="none" strike="noStrike" kern="1200" cap="none" spc="0" normalizeH="0" baseline="0" noProof="0">
              <a:ln>
                <a:noFill/>
              </a:ln>
              <a:solidFill>
                <a:prstClr val="black"/>
              </a:solidFill>
              <a:effectLst/>
              <a:uLnTx/>
              <a:uFillTx/>
              <a:latin typeface="Arial"/>
              <a:ea typeface="+mn-ea"/>
              <a:cs typeface="Arial"/>
            </a:endParaRPr>
          </a:p>
        </p:txBody>
      </p:sp>
      <p:sp>
        <p:nvSpPr>
          <p:cNvPr id="8" name="Title 7">
            <a:extLst>
              <a:ext uri="{FF2B5EF4-FFF2-40B4-BE49-F238E27FC236}">
                <a16:creationId xmlns:a16="http://schemas.microsoft.com/office/drawing/2014/main" id="{8C052AFC-A8E6-0B45-9B6D-81B14EFB7BE0}"/>
              </a:ext>
            </a:extLst>
          </p:cNvPr>
          <p:cNvSpPr>
            <a:spLocks noGrp="1"/>
          </p:cNvSpPr>
          <p:nvPr>
            <p:ph type="title"/>
          </p:nvPr>
        </p:nvSpPr>
        <p:spPr/>
        <p:txBody>
          <a:bodyPr/>
          <a:lstStyle/>
          <a:p>
            <a:r>
              <a:rPr lang="en-US" dirty="0"/>
              <a:t>Long term dependencies are important (continued)</a:t>
            </a:r>
          </a:p>
        </p:txBody>
      </p:sp>
    </p:spTree>
    <p:extLst>
      <p:ext uri="{BB962C8B-B14F-4D97-AF65-F5344CB8AC3E}">
        <p14:creationId xmlns:p14="http://schemas.microsoft.com/office/powerpoint/2010/main" val="3300513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83"/>
        <p:cNvGrpSpPr/>
        <p:nvPr/>
      </p:nvGrpSpPr>
      <p:grpSpPr>
        <a:xfrm>
          <a:off x="0" y="0"/>
          <a:ext cx="0" cy="0"/>
          <a:chOff x="0" y="0"/>
          <a:chExt cx="0" cy="0"/>
        </a:xfrm>
      </p:grpSpPr>
      <p:sp>
        <p:nvSpPr>
          <p:cNvPr id="4" name="Title 3">
            <a:extLst>
              <a:ext uri="{FF2B5EF4-FFF2-40B4-BE49-F238E27FC236}">
                <a16:creationId xmlns:a16="http://schemas.microsoft.com/office/drawing/2014/main" id="{89947268-310E-3549-8C02-C397964C47CC}"/>
              </a:ext>
            </a:extLst>
          </p:cNvPr>
          <p:cNvSpPr>
            <a:spLocks noGrp="1"/>
          </p:cNvSpPr>
          <p:nvPr>
            <p:ph type="title"/>
          </p:nvPr>
        </p:nvSpPr>
        <p:spPr/>
        <p:txBody>
          <a:bodyPr/>
          <a:lstStyle/>
          <a:p>
            <a:r>
              <a:rPr lang="en-US" dirty="0"/>
              <a:t>RNNs Key Takeaways</a:t>
            </a:r>
          </a:p>
        </p:txBody>
      </p:sp>
      <p:sp>
        <p:nvSpPr>
          <p:cNvPr id="5" name="Content Placeholder 4">
            <a:extLst>
              <a:ext uri="{FF2B5EF4-FFF2-40B4-BE49-F238E27FC236}">
                <a16:creationId xmlns:a16="http://schemas.microsoft.com/office/drawing/2014/main" id="{348F7002-92FF-E84F-BF19-0061ED68C768}"/>
              </a:ext>
            </a:extLst>
          </p:cNvPr>
          <p:cNvSpPr>
            <a:spLocks noGrp="1"/>
          </p:cNvSpPr>
          <p:nvPr>
            <p:ph idx="1"/>
          </p:nvPr>
        </p:nvSpPr>
        <p:spPr/>
        <p:txBody>
          <a:bodyPr>
            <a:normAutofit/>
          </a:bodyPr>
          <a:lstStyle/>
          <a:p>
            <a:r>
              <a:rPr lang="en-US" dirty="0"/>
              <a:t>RNNs can model sequences  of variable length and can be trained via backpropagation</a:t>
            </a:r>
          </a:p>
          <a:p>
            <a:r>
              <a:rPr lang="en-US" dirty="0"/>
              <a:t>However, RNNs suffer from the vanishing  gradients problem, which stops them from  capturing long-term dependencies</a:t>
            </a:r>
          </a:p>
          <a:p>
            <a:r>
              <a:rPr lang="en-US" dirty="0"/>
              <a:t>RNN can only learn dependencies in data up to its unrolled length  </a:t>
            </a:r>
          </a:p>
          <a:p>
            <a:pPr lvl="1"/>
            <a:r>
              <a:rPr lang="en-US" dirty="0"/>
              <a:t>during inference, it can represent state changes over longer sequences</a:t>
            </a:r>
          </a:p>
          <a:p>
            <a:r>
              <a:rPr lang="en-US" dirty="0"/>
              <a:t>Your training example must be long enough to contain the long-term dependency</a:t>
            </a:r>
          </a:p>
          <a:p>
            <a:endParaRPr lang="en-US" dirty="0"/>
          </a:p>
          <a:p>
            <a:endParaRPr lang="en-US" dirty="0"/>
          </a:p>
        </p:txBody>
      </p:sp>
    </p:spTree>
    <p:extLst>
      <p:ext uri="{BB962C8B-B14F-4D97-AF65-F5344CB8AC3E}">
        <p14:creationId xmlns:p14="http://schemas.microsoft.com/office/powerpoint/2010/main" val="12716785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B631F-EA3C-A543-9FA8-F8F6A83E44BA}"/>
              </a:ext>
            </a:extLst>
          </p:cNvPr>
          <p:cNvSpPr>
            <a:spLocks noGrp="1"/>
          </p:cNvSpPr>
          <p:nvPr>
            <p:ph type="title"/>
          </p:nvPr>
        </p:nvSpPr>
        <p:spPr/>
        <p:txBody>
          <a:bodyPr/>
          <a:lstStyle/>
          <a:p>
            <a:r>
              <a:rPr lang="en-US" dirty="0"/>
              <a:t>What does deep learning have to do with attention?</a:t>
            </a:r>
          </a:p>
        </p:txBody>
      </p:sp>
      <p:sp>
        <p:nvSpPr>
          <p:cNvPr id="3" name="Content Placeholder 2">
            <a:extLst>
              <a:ext uri="{FF2B5EF4-FFF2-40B4-BE49-F238E27FC236}">
                <a16:creationId xmlns:a16="http://schemas.microsoft.com/office/drawing/2014/main" id="{F1A13C20-1D39-F446-8FF1-F6FA24056C54}"/>
              </a:ext>
            </a:extLst>
          </p:cNvPr>
          <p:cNvSpPr>
            <a:spLocks noGrp="1"/>
          </p:cNvSpPr>
          <p:nvPr>
            <p:ph idx="1"/>
          </p:nvPr>
        </p:nvSpPr>
        <p:spPr>
          <a:xfrm>
            <a:off x="554736" y="4169664"/>
            <a:ext cx="11082528" cy="2092643"/>
          </a:xfrm>
        </p:spPr>
        <p:txBody>
          <a:bodyPr>
            <a:normAutofit/>
          </a:bodyPr>
          <a:lstStyle/>
          <a:p>
            <a:pPr marL="102870" marR="386080" indent="0">
              <a:lnSpc>
                <a:spcPct val="134599"/>
              </a:lnSpc>
              <a:spcBef>
                <a:spcPts val="50"/>
              </a:spcBef>
              <a:buNone/>
              <a:tabLst>
                <a:tab pos="469265" algn="l"/>
                <a:tab pos="469900" algn="l"/>
              </a:tabLst>
            </a:pPr>
            <a:endParaRPr lang="en-US" sz="3100" b="1" spc="15" dirty="0">
              <a:solidFill>
                <a:schemeClr val="tx1"/>
              </a:solidFill>
              <a:ea typeface="+mn-ea"/>
            </a:endParaRPr>
          </a:p>
          <a:p>
            <a:pPr marL="0" marR="0" indent="0">
              <a:spcAft>
                <a:spcPts val="0"/>
              </a:spcAft>
              <a:buNone/>
            </a:pPr>
            <a:r>
              <a:rPr lang="en-US" dirty="0"/>
              <a:t>Neural networks learn a form of </a:t>
            </a:r>
            <a:r>
              <a:rPr lang="en-US" b="1" dirty="0">
                <a:solidFill>
                  <a:schemeClr val="tx1"/>
                </a:solidFill>
              </a:rPr>
              <a:t>implicit attention </a:t>
            </a:r>
            <a:r>
              <a:rPr lang="en-US" dirty="0"/>
              <a:t>where they respond more strongly to some parts of the data than others.</a:t>
            </a:r>
          </a:p>
          <a:p>
            <a:pPr marL="469900" marR="386080" indent="-367030">
              <a:lnSpc>
                <a:spcPct val="134599"/>
              </a:lnSpc>
              <a:spcBef>
                <a:spcPts val="50"/>
              </a:spcBef>
              <a:buChar char="●"/>
              <a:tabLst>
                <a:tab pos="469265" algn="l"/>
                <a:tab pos="469900" algn="l"/>
              </a:tabLst>
            </a:pPr>
            <a:endParaRPr lang="en-US" sz="3100" b="1" spc="15" dirty="0">
              <a:solidFill>
                <a:schemeClr val="bg2"/>
              </a:solidFill>
              <a:ea typeface="+mn-ea"/>
            </a:endParaRPr>
          </a:p>
          <a:p>
            <a:pPr marL="0" marR="0" indent="0">
              <a:lnSpc>
                <a:spcPts val="2025"/>
              </a:lnSpc>
              <a:spcBef>
                <a:spcPts val="50"/>
              </a:spcBef>
              <a:spcAft>
                <a:spcPts val="0"/>
              </a:spcAft>
              <a:buNone/>
            </a:pPr>
            <a:endParaRPr lang="en-US" dirty="0">
              <a:solidFill>
                <a:schemeClr val="bg2"/>
              </a:solidFill>
            </a:endParaRPr>
          </a:p>
        </p:txBody>
      </p:sp>
      <p:sp>
        <p:nvSpPr>
          <p:cNvPr id="4" name="Slide Number Placeholder 3">
            <a:extLst>
              <a:ext uri="{FF2B5EF4-FFF2-40B4-BE49-F238E27FC236}">
                <a16:creationId xmlns:a16="http://schemas.microsoft.com/office/drawing/2014/main" id="{42E4DE7E-BCB1-9045-A9CB-66967A6015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0DDB0A-888B-469C-95C7-F248D335DDDC}" type="slidenum">
              <a:rPr kumimoji="0" lang="en-US" sz="2000" b="0" i="0" u="none" strike="noStrike" kern="1200" cap="none" spc="0" normalizeH="0" baseline="0" noProof="0" smtClean="0">
                <a:ln>
                  <a:noFill/>
                </a:ln>
                <a:solidFill>
                  <a:srgbClr val="999999"/>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2000" b="0" i="0" u="none" strike="noStrike" kern="1200" cap="none" spc="0" normalizeH="0" baseline="0" noProof="0">
              <a:ln>
                <a:noFill/>
              </a:ln>
              <a:solidFill>
                <a:srgbClr val="999999"/>
              </a:solidFill>
              <a:effectLst/>
              <a:uLnTx/>
              <a:uFillTx/>
              <a:latin typeface="Arial" panose="020B0604020202020204" pitchFamily="34" charset="0"/>
              <a:ea typeface="+mn-ea"/>
              <a:cs typeface="Arial" panose="020B0604020202020204" pitchFamily="34" charset="0"/>
            </a:endParaRPr>
          </a:p>
        </p:txBody>
      </p:sp>
      <p:sp>
        <p:nvSpPr>
          <p:cNvPr id="5" name="object 1">
            <a:extLst>
              <a:ext uri="{FF2B5EF4-FFF2-40B4-BE49-F238E27FC236}">
                <a16:creationId xmlns:a16="http://schemas.microsoft.com/office/drawing/2014/main" id="{7FDE109A-FA85-E048-9A0B-4A1A0B40D17D}"/>
              </a:ext>
            </a:extLst>
          </p:cNvPr>
          <p:cNvSpPr/>
          <p:nvPr/>
        </p:nvSpPr>
        <p:spPr>
          <a:xfrm>
            <a:off x="0" y="1325563"/>
            <a:ext cx="12192000" cy="3318345"/>
          </a:xfrm>
          <a:prstGeom prst="rect">
            <a:avLst/>
          </a:prstGeom>
          <a:blipFill>
            <a:blip r:embed="rId2" cstate="print"/>
            <a:stretch>
              <a:fillRect t="-31130" b="-75538"/>
            </a:stretch>
          </a:blip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8338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F4ED1-DFEB-7547-86D2-C875583CE960}"/>
              </a:ext>
            </a:extLst>
          </p:cNvPr>
          <p:cNvSpPr>
            <a:spLocks noGrp="1"/>
          </p:cNvSpPr>
          <p:nvPr>
            <p:ph type="title"/>
          </p:nvPr>
        </p:nvSpPr>
        <p:spPr/>
        <p:txBody>
          <a:bodyPr/>
          <a:lstStyle/>
          <a:p>
            <a:r>
              <a:rPr lang="en-US" dirty="0"/>
              <a:t>Explicit Attention</a:t>
            </a:r>
          </a:p>
        </p:txBody>
      </p:sp>
      <p:sp>
        <p:nvSpPr>
          <p:cNvPr id="3" name="Content Placeholder 2">
            <a:extLst>
              <a:ext uri="{FF2B5EF4-FFF2-40B4-BE49-F238E27FC236}">
                <a16:creationId xmlns:a16="http://schemas.microsoft.com/office/drawing/2014/main" id="{F18E47ED-457E-4143-AFA0-9C4868D14DAA}"/>
              </a:ext>
            </a:extLst>
          </p:cNvPr>
          <p:cNvSpPr>
            <a:spLocks noGrp="1"/>
          </p:cNvSpPr>
          <p:nvPr>
            <p:ph idx="1"/>
          </p:nvPr>
        </p:nvSpPr>
        <p:spPr/>
        <p:txBody>
          <a:bodyPr/>
          <a:lstStyle/>
          <a:p>
            <a:r>
              <a:rPr lang="en-US" dirty="0"/>
              <a:t>Implicit attention is great, but there are still advantages to an </a:t>
            </a:r>
            <a:r>
              <a:rPr lang="en-US" b="1" dirty="0">
                <a:solidFill>
                  <a:schemeClr val="tx1"/>
                </a:solidFill>
              </a:rPr>
              <a:t>explicit attention</a:t>
            </a:r>
            <a:r>
              <a:rPr lang="en-US" dirty="0"/>
              <a:t> mechanism that limits the data presented to the network in some way:</a:t>
            </a:r>
          </a:p>
          <a:p>
            <a:pPr lvl="1"/>
            <a:r>
              <a:rPr lang="en-US" sz="2800" dirty="0"/>
              <a:t>Computational </a:t>
            </a:r>
            <a:r>
              <a:rPr lang="en-US" sz="2800" b="1" dirty="0">
                <a:solidFill>
                  <a:schemeClr val="tx1"/>
                </a:solidFill>
              </a:rPr>
              <a:t>efﬁciency</a:t>
            </a:r>
          </a:p>
          <a:p>
            <a:pPr lvl="1"/>
            <a:r>
              <a:rPr lang="en-US" sz="2800" b="1" dirty="0">
                <a:solidFill>
                  <a:schemeClr val="tx1"/>
                </a:solidFill>
              </a:rPr>
              <a:t>Scalability</a:t>
            </a:r>
            <a:r>
              <a:rPr lang="en-US" sz="2800" b="1" dirty="0"/>
              <a:t> </a:t>
            </a:r>
          </a:p>
          <a:p>
            <a:pPr lvl="2"/>
            <a:r>
              <a:rPr lang="en-US" sz="2400" dirty="0"/>
              <a:t>For example, ﬁxed sized glimpse for any size image</a:t>
            </a:r>
          </a:p>
          <a:p>
            <a:pPr lvl="1"/>
            <a:r>
              <a:rPr lang="en-US" sz="2800" b="1" dirty="0">
                <a:solidFill>
                  <a:schemeClr val="tx1"/>
                </a:solidFill>
              </a:rPr>
              <a:t>Sequential processing</a:t>
            </a:r>
            <a:r>
              <a:rPr lang="en-US" sz="2800" dirty="0"/>
              <a:t> of static data</a:t>
            </a:r>
          </a:p>
          <a:p>
            <a:pPr lvl="2"/>
            <a:r>
              <a:rPr lang="en-US" sz="2400" dirty="0"/>
              <a:t>For example, moving gaze</a:t>
            </a:r>
          </a:p>
          <a:p>
            <a:pPr lvl="1"/>
            <a:r>
              <a:rPr lang="en-US" sz="2800" b="1" dirty="0">
                <a:solidFill>
                  <a:schemeClr val="tx1"/>
                </a:solidFill>
              </a:rPr>
              <a:t>Easier to interpret</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612814D8-BC8E-C54B-A262-F8FF917D1C2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0DDB0A-888B-469C-95C7-F248D335DDDC}" type="slidenum">
              <a:rPr kumimoji="0" lang="en-US" sz="2000" b="0" i="0" u="none" strike="noStrike" kern="1200" cap="none" spc="0" normalizeH="0" baseline="0" noProof="0" smtClean="0">
                <a:ln>
                  <a:noFill/>
                </a:ln>
                <a:solidFill>
                  <a:srgbClr val="999999"/>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2000" b="0" i="0" u="none" strike="noStrike" kern="1200" cap="none" spc="0" normalizeH="0" baseline="0" noProof="0">
              <a:ln>
                <a:noFill/>
              </a:ln>
              <a:solidFill>
                <a:srgbClr val="999999"/>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6260558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6D8C7-BD4B-2643-B4EB-0209C249A59B}"/>
              </a:ext>
            </a:extLst>
          </p:cNvPr>
          <p:cNvSpPr>
            <a:spLocks noGrp="1"/>
          </p:cNvSpPr>
          <p:nvPr>
            <p:ph type="title"/>
          </p:nvPr>
        </p:nvSpPr>
        <p:spPr/>
        <p:txBody>
          <a:bodyPr/>
          <a:lstStyle/>
          <a:p>
            <a:r>
              <a:rPr lang="en-US" dirty="0"/>
              <a:t>Explicit Neural Attention</a:t>
            </a:r>
          </a:p>
        </p:txBody>
      </p:sp>
      <p:sp>
        <p:nvSpPr>
          <p:cNvPr id="3" name="Content Placeholder 2">
            <a:extLst>
              <a:ext uri="{FF2B5EF4-FFF2-40B4-BE49-F238E27FC236}">
                <a16:creationId xmlns:a16="http://schemas.microsoft.com/office/drawing/2014/main" id="{E3D4C982-052A-7A41-82CD-4A19E87BE9CF}"/>
              </a:ext>
            </a:extLst>
          </p:cNvPr>
          <p:cNvSpPr>
            <a:spLocks noGrp="1"/>
          </p:cNvSpPr>
          <p:nvPr>
            <p:ph idx="1"/>
          </p:nvPr>
        </p:nvSpPr>
        <p:spPr>
          <a:xfrm>
            <a:off x="838201" y="1825625"/>
            <a:ext cx="7379208" cy="4351338"/>
          </a:xfrm>
        </p:spPr>
        <p:txBody>
          <a:bodyPr>
            <a:normAutofit fontScale="92500" lnSpcReduction="10000"/>
          </a:bodyPr>
          <a:lstStyle/>
          <a:p>
            <a:r>
              <a:rPr lang="en-US" dirty="0"/>
              <a:t>The </a:t>
            </a:r>
            <a:r>
              <a:rPr lang="en-US" b="1" dirty="0">
                <a:solidFill>
                  <a:schemeClr val="tx1"/>
                </a:solidFill>
              </a:rPr>
              <a:t>network</a:t>
            </a:r>
            <a:r>
              <a:rPr lang="en-US" dirty="0"/>
              <a:t> produces and extra output</a:t>
            </a:r>
            <a:br>
              <a:rPr lang="en-US" dirty="0"/>
            </a:br>
            <a:r>
              <a:rPr lang="en-US" dirty="0"/>
              <a:t>tensor used as a parameter to an attention</a:t>
            </a:r>
            <a:br>
              <a:rPr lang="en-US" dirty="0"/>
            </a:br>
            <a:r>
              <a:rPr lang="en-US" dirty="0"/>
              <a:t>model</a:t>
            </a:r>
            <a:br>
              <a:rPr lang="en-US" dirty="0"/>
            </a:br>
            <a:endParaRPr lang="en-US" dirty="0"/>
          </a:p>
          <a:p>
            <a:r>
              <a:rPr lang="en-US" dirty="0"/>
              <a:t>The attention model then operates on some </a:t>
            </a:r>
            <a:br>
              <a:rPr lang="en-US" dirty="0"/>
            </a:br>
            <a:r>
              <a:rPr lang="en-US" b="1" dirty="0">
                <a:solidFill>
                  <a:schemeClr val="tx1"/>
                </a:solidFill>
              </a:rPr>
              <a:t>data</a:t>
            </a:r>
            <a:r>
              <a:rPr lang="en-US" dirty="0"/>
              <a:t> (image, audio sample, text to be</a:t>
            </a:r>
            <a:br>
              <a:rPr lang="en-US" dirty="0"/>
            </a:br>
            <a:r>
              <a:rPr lang="en-US" dirty="0"/>
              <a:t>translated…) to create a ﬁxed-size “</a:t>
            </a:r>
            <a:r>
              <a:rPr lang="en-US" b="1" dirty="0">
                <a:solidFill>
                  <a:schemeClr val="tx1"/>
                </a:solidFill>
              </a:rPr>
              <a:t>glimpse</a:t>
            </a:r>
            <a:r>
              <a:rPr lang="en-US" dirty="0"/>
              <a:t>” tensor that is passed to the network as input</a:t>
            </a:r>
            <a:br>
              <a:rPr lang="en-US" dirty="0"/>
            </a:br>
            <a:r>
              <a:rPr lang="en-US" dirty="0"/>
              <a:t>at the next time step</a:t>
            </a:r>
            <a:br>
              <a:rPr lang="en-US" dirty="0"/>
            </a:br>
            <a:endParaRPr lang="en-US" dirty="0"/>
          </a:p>
          <a:p>
            <a:r>
              <a:rPr lang="en-US" dirty="0"/>
              <a:t>The entire model is </a:t>
            </a:r>
            <a:r>
              <a:rPr lang="en-US" b="1" dirty="0">
                <a:solidFill>
                  <a:schemeClr val="tx1"/>
                </a:solidFill>
              </a:rPr>
              <a:t>recurrent</a:t>
            </a:r>
            <a:r>
              <a:rPr lang="en-US" dirty="0"/>
              <a:t>, </a:t>
            </a:r>
            <a:br>
              <a:rPr lang="en-US" dirty="0"/>
            </a:br>
            <a:r>
              <a:rPr lang="en-US" dirty="0"/>
              <a:t>even if the network isn’t</a:t>
            </a:r>
          </a:p>
        </p:txBody>
      </p:sp>
      <p:sp>
        <p:nvSpPr>
          <p:cNvPr id="4" name="Slide Number Placeholder 3">
            <a:extLst>
              <a:ext uri="{FF2B5EF4-FFF2-40B4-BE49-F238E27FC236}">
                <a16:creationId xmlns:a16="http://schemas.microsoft.com/office/drawing/2014/main" id="{2C5186C4-B006-A449-9401-50D48E91CCF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0DDB0A-888B-469C-95C7-F248D335DDDC}" type="slidenum">
              <a:rPr kumimoji="0" lang="en-US" sz="2000" b="0" i="0" u="none" strike="noStrike" kern="1200" cap="none" spc="0" normalizeH="0" baseline="0" noProof="0" smtClean="0">
                <a:ln>
                  <a:noFill/>
                </a:ln>
                <a:solidFill>
                  <a:srgbClr val="999999"/>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2000" b="0" i="0" u="none" strike="noStrike" kern="1200" cap="none" spc="0" normalizeH="0" baseline="0" noProof="0">
              <a:ln>
                <a:noFill/>
              </a:ln>
              <a:solidFill>
                <a:srgbClr val="999999"/>
              </a:solidFill>
              <a:effectLst/>
              <a:uLnTx/>
              <a:uFillTx/>
              <a:latin typeface="Arial" panose="020B0604020202020204" pitchFamily="34" charset="0"/>
              <a:ea typeface="+mn-ea"/>
              <a:cs typeface="Arial" panose="020B0604020202020204" pitchFamily="34" charset="0"/>
            </a:endParaRPr>
          </a:p>
        </p:txBody>
      </p:sp>
      <p:grpSp>
        <p:nvGrpSpPr>
          <p:cNvPr id="11" name="Group 10">
            <a:extLst>
              <a:ext uri="{FF2B5EF4-FFF2-40B4-BE49-F238E27FC236}">
                <a16:creationId xmlns:a16="http://schemas.microsoft.com/office/drawing/2014/main" id="{7AE82522-E711-AB4C-BCFB-FF0BF0EA7B22}"/>
              </a:ext>
            </a:extLst>
          </p:cNvPr>
          <p:cNvGrpSpPr/>
          <p:nvPr/>
        </p:nvGrpSpPr>
        <p:grpSpPr>
          <a:xfrm>
            <a:off x="8217408" y="1085088"/>
            <a:ext cx="3486912" cy="4511040"/>
            <a:chOff x="5145024" y="292608"/>
            <a:chExt cx="3486912" cy="4511040"/>
          </a:xfrm>
        </p:grpSpPr>
        <p:sp>
          <p:nvSpPr>
            <p:cNvPr id="6" name="object 1">
              <a:extLst>
                <a:ext uri="{FF2B5EF4-FFF2-40B4-BE49-F238E27FC236}">
                  <a16:creationId xmlns:a16="http://schemas.microsoft.com/office/drawing/2014/main" id="{CCBA4988-14B5-4E4D-8095-4D81A8CFE24D}"/>
                </a:ext>
              </a:extLst>
            </p:cNvPr>
            <p:cNvSpPr/>
            <p:nvPr/>
          </p:nvSpPr>
          <p:spPr>
            <a:xfrm>
              <a:off x="5145024" y="292608"/>
              <a:ext cx="3486912" cy="4511040"/>
            </a:xfrm>
            <a:prstGeom prst="rect">
              <a:avLst/>
            </a:prstGeom>
            <a:blipFill>
              <a:blip r:embed="rId2" cstate="print"/>
              <a:stretch>
                <a:fillRect l="-147552" t="-6486" r="-14684" b="-7533"/>
              </a:stretch>
            </a:blip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object 3">
              <a:extLst>
                <a:ext uri="{FF2B5EF4-FFF2-40B4-BE49-F238E27FC236}">
                  <a16:creationId xmlns:a16="http://schemas.microsoft.com/office/drawing/2014/main" id="{006A7053-0B29-FA41-B6F6-0BC971870BB6}"/>
                </a:ext>
              </a:extLst>
            </p:cNvPr>
            <p:cNvSpPr txBox="1"/>
            <p:nvPr/>
          </p:nvSpPr>
          <p:spPr>
            <a:xfrm>
              <a:off x="5827856" y="458638"/>
              <a:ext cx="592327" cy="302666"/>
            </a:xfrm>
            <a:prstGeom prst="rect">
              <a:avLst/>
            </a:prstGeom>
          </p:spPr>
          <p:txBody>
            <a:bodyPr vert="horz" wrap="square" lIns="0" tIns="0" rIns="0" bIns="0" rtlCol="0">
              <a:spAutoFit/>
            </a:bodyPr>
            <a:lstStyle/>
            <a:p>
              <a:pPr marL="0" marR="0" lvl="0" indent="0" algn="l" defTabSz="914400" rtl="0" eaLnBrk="1" fontAlgn="auto" latinLnBrk="0" hangingPunct="1">
                <a:lnSpc>
                  <a:spcPts val="2083"/>
                </a:lnSpc>
                <a:spcBef>
                  <a:spcPts val="0"/>
                </a:spcBef>
                <a:spcAft>
                  <a:spcPts val="0"/>
                </a:spcAft>
                <a:buClrTx/>
                <a:buSzTx/>
                <a:buFontTx/>
                <a:buNone/>
                <a:tabLst/>
                <a:defRPr/>
              </a:pPr>
              <a:r>
                <a:rPr kumimoji="0" sz="1600" b="0" i="0" u="none" strike="noStrike" kern="1200" cap="none" spc="0" normalizeH="0" baseline="0" noProof="0" dirty="0">
                  <a:ln>
                    <a:noFill/>
                  </a:ln>
                  <a:solidFill>
                    <a:srgbClr val="000000"/>
                  </a:solidFill>
                  <a:effectLst/>
                  <a:uLnTx/>
                  <a:uFillTx/>
                  <a:latin typeface="AWORSE+DMSans-Regular"/>
                  <a:ea typeface="+mn-ea"/>
                  <a:cs typeface="AWORSE+DMSans-Regular"/>
                </a:rPr>
                <a:t>Data</a:t>
              </a:r>
            </a:p>
          </p:txBody>
        </p:sp>
        <p:sp>
          <p:nvSpPr>
            <p:cNvPr id="8" name="object 6">
              <a:extLst>
                <a:ext uri="{FF2B5EF4-FFF2-40B4-BE49-F238E27FC236}">
                  <a16:creationId xmlns:a16="http://schemas.microsoft.com/office/drawing/2014/main" id="{4B4EAA79-C79C-E642-A990-52BBE87B8D9A}"/>
                </a:ext>
              </a:extLst>
            </p:cNvPr>
            <p:cNvSpPr txBox="1"/>
            <p:nvPr/>
          </p:nvSpPr>
          <p:spPr>
            <a:xfrm>
              <a:off x="5608151" y="1602453"/>
              <a:ext cx="1040180" cy="550316"/>
            </a:xfrm>
            <a:prstGeom prst="rect">
              <a:avLst/>
            </a:prstGeom>
          </p:spPr>
          <p:txBody>
            <a:bodyPr vert="horz" wrap="square" lIns="0" tIns="0" rIns="0" bIns="0" rtlCol="0">
              <a:spAutoFit/>
            </a:bodyPr>
            <a:lstStyle/>
            <a:p>
              <a:pPr marL="0" marR="0" lvl="0" indent="0" algn="l" defTabSz="914400" rtl="0" eaLnBrk="1" fontAlgn="auto" latinLnBrk="0" hangingPunct="1">
                <a:lnSpc>
                  <a:spcPts val="2083"/>
                </a:lnSpc>
                <a:spcBef>
                  <a:spcPts val="0"/>
                </a:spcBef>
                <a:spcAft>
                  <a:spcPts val="0"/>
                </a:spcAft>
                <a:buClrTx/>
                <a:buSzTx/>
                <a:buFontTx/>
                <a:buNone/>
                <a:tabLst/>
                <a:defRPr/>
              </a:pPr>
              <a:r>
                <a:rPr kumimoji="0" sz="1600" b="0" i="0" u="none" strike="noStrike" kern="1200" cap="none" spc="-10" normalizeH="0" baseline="0" noProof="0" dirty="0">
                  <a:ln>
                    <a:noFill/>
                  </a:ln>
                  <a:solidFill>
                    <a:srgbClr val="000000"/>
                  </a:solidFill>
                  <a:effectLst/>
                  <a:uLnTx/>
                  <a:uFillTx/>
                  <a:latin typeface="AWORSE+DMSans-Regular"/>
                  <a:ea typeface="+mn-ea"/>
                  <a:cs typeface="AWORSE+DMSans-Regular"/>
                </a:rPr>
                <a:t>Attention</a:t>
              </a:r>
            </a:p>
            <a:p>
              <a:pPr marL="147790" marR="0" lvl="0" indent="0" algn="l" defTabSz="914400" rtl="0" eaLnBrk="1" fontAlgn="auto" latinLnBrk="0" hangingPunct="1">
                <a:lnSpc>
                  <a:spcPts val="1950"/>
                </a:lnSpc>
                <a:spcBef>
                  <a:spcPts val="0"/>
                </a:spcBef>
                <a:spcAft>
                  <a:spcPts val="0"/>
                </a:spcAft>
                <a:buClrTx/>
                <a:buSzTx/>
                <a:buFontTx/>
                <a:buNone/>
                <a:tabLst/>
                <a:defRPr/>
              </a:pPr>
              <a:r>
                <a:rPr kumimoji="0" sz="1600" b="0" i="0" u="none" strike="noStrike" kern="1200" cap="none" spc="0" normalizeH="0" baseline="0" noProof="0" dirty="0">
                  <a:ln>
                    <a:noFill/>
                  </a:ln>
                  <a:solidFill>
                    <a:srgbClr val="000000"/>
                  </a:solidFill>
                  <a:effectLst/>
                  <a:uLnTx/>
                  <a:uFillTx/>
                  <a:latin typeface="AWORSE+DMSans-Regular"/>
                  <a:ea typeface="+mn-ea"/>
                  <a:cs typeface="AWORSE+DMSans-Regular"/>
                </a:rPr>
                <a:t>Model</a:t>
              </a:r>
            </a:p>
          </p:txBody>
        </p:sp>
        <p:sp>
          <p:nvSpPr>
            <p:cNvPr id="9" name="object 7">
              <a:extLst>
                <a:ext uri="{FF2B5EF4-FFF2-40B4-BE49-F238E27FC236}">
                  <a16:creationId xmlns:a16="http://schemas.microsoft.com/office/drawing/2014/main" id="{449E9A49-4605-3148-A775-A87F98E61501}"/>
                </a:ext>
              </a:extLst>
            </p:cNvPr>
            <p:cNvSpPr txBox="1"/>
            <p:nvPr/>
          </p:nvSpPr>
          <p:spPr>
            <a:xfrm>
              <a:off x="7478228" y="1726278"/>
              <a:ext cx="829056" cy="302666"/>
            </a:xfrm>
            <a:prstGeom prst="rect">
              <a:avLst/>
            </a:prstGeom>
          </p:spPr>
          <p:txBody>
            <a:bodyPr vert="horz" wrap="square" lIns="0" tIns="0" rIns="0" bIns="0" rtlCol="0">
              <a:spAutoFit/>
            </a:bodyPr>
            <a:lstStyle/>
            <a:p>
              <a:pPr marL="0" marR="0" lvl="0" indent="0" algn="l" defTabSz="914400" rtl="0" eaLnBrk="1" fontAlgn="auto" latinLnBrk="0" hangingPunct="1">
                <a:lnSpc>
                  <a:spcPts val="2083"/>
                </a:lnSpc>
                <a:spcBef>
                  <a:spcPts val="0"/>
                </a:spcBef>
                <a:spcAft>
                  <a:spcPts val="0"/>
                </a:spcAft>
                <a:buClrTx/>
                <a:buSzTx/>
                <a:buFontTx/>
                <a:buNone/>
                <a:tabLst/>
                <a:defRPr/>
              </a:pPr>
              <a:r>
                <a:rPr kumimoji="0" sz="1600" b="0" i="0" u="none" strike="noStrike" kern="1200" cap="none" spc="0" normalizeH="0" baseline="0" noProof="0" dirty="0">
                  <a:ln>
                    <a:noFill/>
                  </a:ln>
                  <a:solidFill>
                    <a:srgbClr val="000000"/>
                  </a:solidFill>
                  <a:effectLst/>
                  <a:uLnTx/>
                  <a:uFillTx/>
                  <a:latin typeface="AWORSE+DMSans-Regular"/>
                  <a:ea typeface="+mn-ea"/>
                  <a:cs typeface="AWORSE+DMSans-Regular"/>
                </a:rPr>
                <a:t>Output</a:t>
              </a:r>
            </a:p>
          </p:txBody>
        </p:sp>
        <p:sp>
          <p:nvSpPr>
            <p:cNvPr id="10" name="object 9">
              <a:extLst>
                <a:ext uri="{FF2B5EF4-FFF2-40B4-BE49-F238E27FC236}">
                  <a16:creationId xmlns:a16="http://schemas.microsoft.com/office/drawing/2014/main" id="{9C8068D9-A9BC-E14B-9F8A-A882359C36FD}"/>
                </a:ext>
              </a:extLst>
            </p:cNvPr>
            <p:cNvSpPr txBox="1"/>
            <p:nvPr/>
          </p:nvSpPr>
          <p:spPr>
            <a:xfrm>
              <a:off x="6603795" y="3080023"/>
              <a:ext cx="984992" cy="1584982"/>
            </a:xfrm>
            <a:prstGeom prst="rect">
              <a:avLst/>
            </a:prstGeom>
          </p:spPr>
          <p:txBody>
            <a:bodyPr vert="horz" wrap="square" lIns="0" tIns="0" rIns="0" bIns="0" rtlCol="0">
              <a:spAutoFit/>
            </a:bodyPr>
            <a:lstStyle/>
            <a:p>
              <a:pPr marL="0" marR="0" lvl="0" indent="0" algn="l" defTabSz="914400" rtl="0" eaLnBrk="1" fontAlgn="auto" latinLnBrk="0" hangingPunct="1">
                <a:lnSpc>
                  <a:spcPts val="2083"/>
                </a:lnSpc>
                <a:spcBef>
                  <a:spcPts val="0"/>
                </a:spcBef>
                <a:spcAft>
                  <a:spcPts val="0"/>
                </a:spcAft>
                <a:buClrTx/>
                <a:buSzTx/>
                <a:buFontTx/>
                <a:buNone/>
                <a:tabLst/>
                <a:defRPr/>
              </a:pPr>
              <a:r>
                <a:rPr kumimoji="0" sz="1600" b="0" i="0" u="none" strike="noStrike" kern="1200" cap="none" spc="-10" normalizeH="0" baseline="0" noProof="0" dirty="0">
                  <a:ln>
                    <a:noFill/>
                  </a:ln>
                  <a:solidFill>
                    <a:srgbClr val="000000"/>
                  </a:solidFill>
                  <a:effectLst/>
                  <a:uLnTx/>
                  <a:uFillTx/>
                  <a:latin typeface="AWORSE+DMSans-Regular"/>
                  <a:ea typeface="+mn-ea"/>
                  <a:cs typeface="AWORSE+DMSans-Regular"/>
                </a:rPr>
                <a:t>Network</a:t>
              </a:r>
            </a:p>
            <a:p>
              <a:pPr marL="58400" marR="0" lvl="0" indent="0" algn="l" defTabSz="914400" rtl="0" eaLnBrk="1" fontAlgn="auto" latinLnBrk="0" hangingPunct="1">
                <a:lnSpc>
                  <a:spcPts val="2083"/>
                </a:lnSpc>
                <a:spcBef>
                  <a:spcPts val="8013"/>
                </a:spcBef>
                <a:spcAft>
                  <a:spcPts val="0"/>
                </a:spcAft>
                <a:buClrTx/>
                <a:buSzTx/>
                <a:buFontTx/>
                <a:buNone/>
                <a:tabLst/>
                <a:defRPr/>
              </a:pPr>
              <a:r>
                <a:rPr kumimoji="0" sz="1600" b="0" i="0" u="none" strike="noStrike" kern="1200" cap="none" spc="0" normalizeH="0" baseline="0" noProof="0" dirty="0">
                  <a:ln>
                    <a:noFill/>
                  </a:ln>
                  <a:solidFill>
                    <a:srgbClr val="000000"/>
                  </a:solidFill>
                  <a:effectLst/>
                  <a:uLnTx/>
                  <a:uFillTx/>
                  <a:latin typeface="AWORSE+DMSans-Regular"/>
                  <a:ea typeface="+mn-ea"/>
                  <a:cs typeface="AWORSE+DMSans-Regular"/>
                </a:rPr>
                <a:t>Glimpse</a:t>
              </a:r>
            </a:p>
          </p:txBody>
        </p:sp>
      </p:grpSp>
    </p:spTree>
    <p:extLst>
      <p:ext uri="{BB962C8B-B14F-4D97-AF65-F5344CB8AC3E}">
        <p14:creationId xmlns:p14="http://schemas.microsoft.com/office/powerpoint/2010/main" val="1737292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itle 49">
            <a:extLst>
              <a:ext uri="{FF2B5EF4-FFF2-40B4-BE49-F238E27FC236}">
                <a16:creationId xmlns:a16="http://schemas.microsoft.com/office/drawing/2014/main" id="{6ADAAEB4-11B5-8048-86B0-DC424A7A4CBE}"/>
              </a:ext>
            </a:extLst>
          </p:cNvPr>
          <p:cNvSpPr>
            <a:spLocks noGrp="1"/>
          </p:cNvSpPr>
          <p:nvPr>
            <p:ph type="title"/>
          </p:nvPr>
        </p:nvSpPr>
        <p:spPr/>
        <p:txBody>
          <a:bodyPr/>
          <a:lstStyle/>
          <a:p>
            <a:r>
              <a:rPr lang="en-US" dirty="0"/>
              <a:t>Transformers: Attention for Sequences</a:t>
            </a:r>
          </a:p>
        </p:txBody>
      </p:sp>
      <p:sp>
        <p:nvSpPr>
          <p:cNvPr id="4" name="object 4"/>
          <p:cNvSpPr/>
          <p:nvPr/>
        </p:nvSpPr>
        <p:spPr>
          <a:xfrm>
            <a:off x="2452183" y="3655800"/>
            <a:ext cx="357293" cy="357293"/>
          </a:xfrm>
          <a:custGeom>
            <a:avLst/>
            <a:gdLst/>
            <a:ahLst/>
            <a:cxnLst/>
            <a:rect l="l" t="t" r="r" b="b"/>
            <a:pathLst>
              <a:path w="267969" h="267969">
                <a:moveTo>
                  <a:pt x="267599" y="267599"/>
                </a:moveTo>
                <a:lnTo>
                  <a:pt x="0" y="267599"/>
                </a:lnTo>
                <a:lnTo>
                  <a:pt x="0" y="0"/>
                </a:lnTo>
                <a:lnTo>
                  <a:pt x="267599" y="0"/>
                </a:lnTo>
                <a:lnTo>
                  <a:pt x="267599" y="267599"/>
                </a:lnTo>
                <a:close/>
              </a:path>
            </a:pathLst>
          </a:custGeom>
          <a:solidFill>
            <a:srgbClr val="99999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 name="object 5"/>
          <p:cNvGrpSpPr/>
          <p:nvPr/>
        </p:nvGrpSpPr>
        <p:grpSpPr>
          <a:xfrm>
            <a:off x="2872083" y="2577000"/>
            <a:ext cx="1197187" cy="1435947"/>
            <a:chOff x="2154062" y="1932750"/>
            <a:chExt cx="897890" cy="1076960"/>
          </a:xfrm>
        </p:grpSpPr>
        <p:sp>
          <p:nvSpPr>
            <p:cNvPr id="6" name="object 6"/>
            <p:cNvSpPr/>
            <p:nvPr/>
          </p:nvSpPr>
          <p:spPr>
            <a:xfrm>
              <a:off x="2154062" y="2741850"/>
              <a:ext cx="267970" cy="267970"/>
            </a:xfrm>
            <a:custGeom>
              <a:avLst/>
              <a:gdLst/>
              <a:ahLst/>
              <a:cxnLst/>
              <a:rect l="l" t="t" r="r" b="b"/>
              <a:pathLst>
                <a:path w="267969" h="267969">
                  <a:moveTo>
                    <a:pt x="267599" y="267599"/>
                  </a:moveTo>
                  <a:lnTo>
                    <a:pt x="0" y="267599"/>
                  </a:lnTo>
                  <a:lnTo>
                    <a:pt x="0" y="0"/>
                  </a:lnTo>
                  <a:lnTo>
                    <a:pt x="267599" y="0"/>
                  </a:lnTo>
                  <a:lnTo>
                    <a:pt x="267599" y="267599"/>
                  </a:lnTo>
                  <a:close/>
                </a:path>
              </a:pathLst>
            </a:custGeom>
            <a:solidFill>
              <a:srgbClr val="D9D9D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object 7"/>
            <p:cNvSpPr/>
            <p:nvPr/>
          </p:nvSpPr>
          <p:spPr>
            <a:xfrm>
              <a:off x="2468987" y="2741850"/>
              <a:ext cx="267970" cy="267970"/>
            </a:xfrm>
            <a:custGeom>
              <a:avLst/>
              <a:gdLst/>
              <a:ahLst/>
              <a:cxnLst/>
              <a:rect l="l" t="t" r="r" b="b"/>
              <a:pathLst>
                <a:path w="267969" h="267969">
                  <a:moveTo>
                    <a:pt x="267599" y="267599"/>
                  </a:moveTo>
                  <a:lnTo>
                    <a:pt x="0" y="267599"/>
                  </a:lnTo>
                  <a:lnTo>
                    <a:pt x="0" y="0"/>
                  </a:lnTo>
                  <a:lnTo>
                    <a:pt x="267599" y="0"/>
                  </a:lnTo>
                  <a:lnTo>
                    <a:pt x="267599" y="267599"/>
                  </a:lnTo>
                  <a:close/>
                </a:path>
              </a:pathLst>
            </a:custGeom>
            <a:solidFill>
              <a:srgbClr val="66666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bject 8"/>
            <p:cNvSpPr/>
            <p:nvPr/>
          </p:nvSpPr>
          <p:spPr>
            <a:xfrm>
              <a:off x="2287862" y="2348549"/>
              <a:ext cx="229235" cy="393700"/>
            </a:xfrm>
            <a:custGeom>
              <a:avLst/>
              <a:gdLst/>
              <a:ahLst/>
              <a:cxnLst/>
              <a:rect l="l" t="t" r="r" b="b"/>
              <a:pathLst>
                <a:path w="229235" h="393700">
                  <a:moveTo>
                    <a:pt x="0" y="393300"/>
                  </a:moveTo>
                  <a:lnTo>
                    <a:pt x="228789" y="0"/>
                  </a:lnTo>
                </a:path>
              </a:pathLst>
            </a:custGeom>
            <a:ln w="28574">
              <a:solidFill>
                <a:srgbClr val="FFD4E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bject 9"/>
            <p:cNvSpPr/>
            <p:nvPr/>
          </p:nvSpPr>
          <p:spPr>
            <a:xfrm>
              <a:off x="2154062" y="1932750"/>
              <a:ext cx="267970" cy="267970"/>
            </a:xfrm>
            <a:custGeom>
              <a:avLst/>
              <a:gdLst/>
              <a:ahLst/>
              <a:cxnLst/>
              <a:rect l="l" t="t" r="r" b="b"/>
              <a:pathLst>
                <a:path w="267969" h="267969">
                  <a:moveTo>
                    <a:pt x="267599" y="267599"/>
                  </a:moveTo>
                  <a:lnTo>
                    <a:pt x="0" y="267599"/>
                  </a:lnTo>
                  <a:lnTo>
                    <a:pt x="0" y="0"/>
                  </a:lnTo>
                  <a:lnTo>
                    <a:pt x="267599" y="0"/>
                  </a:lnTo>
                  <a:lnTo>
                    <a:pt x="267599" y="267599"/>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bject 10"/>
            <p:cNvSpPr/>
            <p:nvPr/>
          </p:nvSpPr>
          <p:spPr>
            <a:xfrm>
              <a:off x="2468987" y="1932750"/>
              <a:ext cx="267970" cy="267970"/>
            </a:xfrm>
            <a:custGeom>
              <a:avLst/>
              <a:gdLst/>
              <a:ahLst/>
              <a:cxnLst/>
              <a:rect l="l" t="t" r="r" b="b"/>
              <a:pathLst>
                <a:path w="267969" h="267969">
                  <a:moveTo>
                    <a:pt x="267599" y="267599"/>
                  </a:moveTo>
                  <a:lnTo>
                    <a:pt x="0" y="267599"/>
                  </a:lnTo>
                  <a:lnTo>
                    <a:pt x="0" y="0"/>
                  </a:lnTo>
                  <a:lnTo>
                    <a:pt x="267599" y="0"/>
                  </a:lnTo>
                  <a:lnTo>
                    <a:pt x="267599" y="267599"/>
                  </a:lnTo>
                  <a:close/>
                </a:path>
              </a:pathLst>
            </a:custGeom>
            <a:solidFill>
              <a:srgbClr val="B7B7B7"/>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1" name="object 11"/>
            <p:cNvPicPr/>
            <p:nvPr/>
          </p:nvPicPr>
          <p:blipFill>
            <a:blip r:embed="rId2" cstate="print"/>
            <a:stretch>
              <a:fillRect/>
            </a:stretch>
          </p:blipFill>
          <p:spPr>
            <a:xfrm>
              <a:off x="2461567" y="2222171"/>
              <a:ext cx="134577" cy="164397"/>
            </a:xfrm>
            <a:prstGeom prst="rect">
              <a:avLst/>
            </a:prstGeom>
          </p:spPr>
        </p:pic>
        <p:sp>
          <p:nvSpPr>
            <p:cNvPr id="12" name="object 12"/>
            <p:cNvSpPr/>
            <p:nvPr/>
          </p:nvSpPr>
          <p:spPr>
            <a:xfrm>
              <a:off x="2602787" y="2371800"/>
              <a:ext cx="0" cy="370205"/>
            </a:xfrm>
            <a:custGeom>
              <a:avLst/>
              <a:gdLst/>
              <a:ahLst/>
              <a:cxnLst/>
              <a:rect l="l" t="t" r="r" b="b"/>
              <a:pathLst>
                <a:path h="370205">
                  <a:moveTo>
                    <a:pt x="0" y="370049"/>
                  </a:moveTo>
                  <a:lnTo>
                    <a:pt x="0" y="0"/>
                  </a:lnTo>
                </a:path>
              </a:pathLst>
            </a:custGeom>
            <a:ln w="28574">
              <a:solidFill>
                <a:srgbClr val="E1144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3" name="object 13"/>
            <p:cNvPicPr/>
            <p:nvPr/>
          </p:nvPicPr>
          <p:blipFill>
            <a:blip r:embed="rId3" cstate="print"/>
            <a:stretch>
              <a:fillRect/>
            </a:stretch>
          </p:blipFill>
          <p:spPr>
            <a:xfrm>
              <a:off x="2541301" y="2227836"/>
              <a:ext cx="122971" cy="158251"/>
            </a:xfrm>
            <a:prstGeom prst="rect">
              <a:avLst/>
            </a:prstGeom>
          </p:spPr>
        </p:pic>
        <p:sp>
          <p:nvSpPr>
            <p:cNvPr id="14" name="object 14"/>
            <p:cNvSpPr/>
            <p:nvPr/>
          </p:nvSpPr>
          <p:spPr>
            <a:xfrm>
              <a:off x="2783912" y="2741850"/>
              <a:ext cx="267970" cy="267970"/>
            </a:xfrm>
            <a:custGeom>
              <a:avLst/>
              <a:gdLst/>
              <a:ahLst/>
              <a:cxnLst/>
              <a:rect l="l" t="t" r="r" b="b"/>
              <a:pathLst>
                <a:path w="267969" h="267969">
                  <a:moveTo>
                    <a:pt x="267599" y="267599"/>
                  </a:moveTo>
                  <a:lnTo>
                    <a:pt x="0" y="267599"/>
                  </a:lnTo>
                  <a:lnTo>
                    <a:pt x="0" y="0"/>
                  </a:lnTo>
                  <a:lnTo>
                    <a:pt x="267599" y="0"/>
                  </a:lnTo>
                  <a:lnTo>
                    <a:pt x="267599" y="267599"/>
                  </a:lnTo>
                  <a:close/>
                </a:path>
              </a:pathLst>
            </a:custGeom>
            <a:solidFill>
              <a:srgbClr val="F3F3F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object 15"/>
            <p:cNvSpPr/>
            <p:nvPr/>
          </p:nvSpPr>
          <p:spPr>
            <a:xfrm>
              <a:off x="2688922" y="2348549"/>
              <a:ext cx="229235" cy="393700"/>
            </a:xfrm>
            <a:custGeom>
              <a:avLst/>
              <a:gdLst/>
              <a:ahLst/>
              <a:cxnLst/>
              <a:rect l="l" t="t" r="r" b="b"/>
              <a:pathLst>
                <a:path w="229235" h="393700">
                  <a:moveTo>
                    <a:pt x="228789" y="393300"/>
                  </a:moveTo>
                  <a:lnTo>
                    <a:pt x="0" y="0"/>
                  </a:lnTo>
                </a:path>
              </a:pathLst>
            </a:custGeom>
            <a:ln w="28574">
              <a:solidFill>
                <a:srgbClr val="FF617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6" name="object 16"/>
            <p:cNvPicPr/>
            <p:nvPr/>
          </p:nvPicPr>
          <p:blipFill>
            <a:blip r:embed="rId4" cstate="print"/>
            <a:stretch>
              <a:fillRect/>
            </a:stretch>
          </p:blipFill>
          <p:spPr>
            <a:xfrm>
              <a:off x="2609430" y="2222171"/>
              <a:ext cx="134577" cy="164397"/>
            </a:xfrm>
            <a:prstGeom prst="rect">
              <a:avLst/>
            </a:prstGeom>
          </p:spPr>
        </p:pic>
      </p:grpSp>
      <p:sp>
        <p:nvSpPr>
          <p:cNvPr id="17" name="object 17"/>
          <p:cNvSpPr/>
          <p:nvPr/>
        </p:nvSpPr>
        <p:spPr>
          <a:xfrm>
            <a:off x="4131783" y="3655800"/>
            <a:ext cx="357293" cy="357293"/>
          </a:xfrm>
          <a:custGeom>
            <a:avLst/>
            <a:gdLst/>
            <a:ahLst/>
            <a:cxnLst/>
            <a:rect l="l" t="t" r="r" b="b"/>
            <a:pathLst>
              <a:path w="267970" h="267969">
                <a:moveTo>
                  <a:pt x="267599" y="267599"/>
                </a:moveTo>
                <a:lnTo>
                  <a:pt x="0" y="267599"/>
                </a:lnTo>
                <a:lnTo>
                  <a:pt x="0" y="0"/>
                </a:lnTo>
                <a:lnTo>
                  <a:pt x="267599" y="0"/>
                </a:lnTo>
                <a:lnTo>
                  <a:pt x="267599" y="267599"/>
                </a:lnTo>
                <a:close/>
              </a:path>
            </a:pathLst>
          </a:custGeom>
          <a:solidFill>
            <a:srgbClr val="EEEEE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object 18"/>
          <p:cNvSpPr/>
          <p:nvPr/>
        </p:nvSpPr>
        <p:spPr>
          <a:xfrm>
            <a:off x="4551683" y="3655800"/>
            <a:ext cx="357293" cy="357293"/>
          </a:xfrm>
          <a:custGeom>
            <a:avLst/>
            <a:gdLst/>
            <a:ahLst/>
            <a:cxnLst/>
            <a:rect l="l" t="t" r="r" b="b"/>
            <a:pathLst>
              <a:path w="267970" h="267969">
                <a:moveTo>
                  <a:pt x="267599" y="267599"/>
                </a:moveTo>
                <a:lnTo>
                  <a:pt x="0" y="267599"/>
                </a:lnTo>
                <a:lnTo>
                  <a:pt x="0" y="0"/>
                </a:lnTo>
                <a:lnTo>
                  <a:pt x="267599" y="0"/>
                </a:lnTo>
                <a:lnTo>
                  <a:pt x="267599" y="267599"/>
                </a:lnTo>
                <a:close/>
              </a:path>
            </a:pathLst>
          </a:custGeom>
          <a:solidFill>
            <a:srgbClr val="43434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object 19"/>
          <p:cNvSpPr/>
          <p:nvPr/>
        </p:nvSpPr>
        <p:spPr>
          <a:xfrm>
            <a:off x="4971583" y="3655800"/>
            <a:ext cx="357293" cy="357293"/>
          </a:xfrm>
          <a:custGeom>
            <a:avLst/>
            <a:gdLst/>
            <a:ahLst/>
            <a:cxnLst/>
            <a:rect l="l" t="t" r="r" b="b"/>
            <a:pathLst>
              <a:path w="267970" h="267969">
                <a:moveTo>
                  <a:pt x="267599" y="267599"/>
                </a:moveTo>
                <a:lnTo>
                  <a:pt x="0" y="267599"/>
                </a:lnTo>
                <a:lnTo>
                  <a:pt x="0" y="0"/>
                </a:lnTo>
                <a:lnTo>
                  <a:pt x="267599" y="0"/>
                </a:lnTo>
                <a:lnTo>
                  <a:pt x="267599" y="267599"/>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object 20"/>
          <p:cNvSpPr/>
          <p:nvPr/>
        </p:nvSpPr>
        <p:spPr>
          <a:xfrm>
            <a:off x="2452183" y="2577000"/>
            <a:ext cx="357293" cy="357293"/>
          </a:xfrm>
          <a:custGeom>
            <a:avLst/>
            <a:gdLst/>
            <a:ahLst/>
            <a:cxnLst/>
            <a:rect l="l" t="t" r="r" b="b"/>
            <a:pathLst>
              <a:path w="267969" h="267969">
                <a:moveTo>
                  <a:pt x="267599" y="267599"/>
                </a:moveTo>
                <a:lnTo>
                  <a:pt x="0" y="267599"/>
                </a:lnTo>
                <a:lnTo>
                  <a:pt x="0" y="0"/>
                </a:lnTo>
                <a:lnTo>
                  <a:pt x="267599" y="0"/>
                </a:lnTo>
                <a:lnTo>
                  <a:pt x="267599" y="267599"/>
                </a:lnTo>
                <a:close/>
              </a:path>
            </a:pathLst>
          </a:custGeom>
          <a:solidFill>
            <a:srgbClr val="D9D9D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1" name="object 21"/>
          <p:cNvGrpSpPr/>
          <p:nvPr/>
        </p:nvGrpSpPr>
        <p:grpSpPr>
          <a:xfrm>
            <a:off x="6863616" y="2577000"/>
            <a:ext cx="2876973" cy="1435947"/>
            <a:chOff x="5147712" y="1932750"/>
            <a:chExt cx="2157730" cy="1076960"/>
          </a:xfrm>
        </p:grpSpPr>
        <p:sp>
          <p:nvSpPr>
            <p:cNvPr id="22" name="object 22"/>
            <p:cNvSpPr/>
            <p:nvPr/>
          </p:nvSpPr>
          <p:spPr>
            <a:xfrm>
              <a:off x="5147712" y="2741850"/>
              <a:ext cx="267970" cy="267970"/>
            </a:xfrm>
            <a:custGeom>
              <a:avLst/>
              <a:gdLst/>
              <a:ahLst/>
              <a:cxnLst/>
              <a:rect l="l" t="t" r="r" b="b"/>
              <a:pathLst>
                <a:path w="267970" h="267969">
                  <a:moveTo>
                    <a:pt x="267599" y="267599"/>
                  </a:moveTo>
                  <a:lnTo>
                    <a:pt x="0" y="267599"/>
                  </a:lnTo>
                  <a:lnTo>
                    <a:pt x="0" y="0"/>
                  </a:lnTo>
                  <a:lnTo>
                    <a:pt x="267599" y="0"/>
                  </a:lnTo>
                  <a:lnTo>
                    <a:pt x="267599" y="267599"/>
                  </a:lnTo>
                  <a:close/>
                </a:path>
              </a:pathLst>
            </a:custGeom>
            <a:solidFill>
              <a:srgbClr val="99999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object 23"/>
            <p:cNvSpPr/>
            <p:nvPr/>
          </p:nvSpPr>
          <p:spPr>
            <a:xfrm>
              <a:off x="5462637" y="2741850"/>
              <a:ext cx="267970" cy="267970"/>
            </a:xfrm>
            <a:custGeom>
              <a:avLst/>
              <a:gdLst/>
              <a:ahLst/>
              <a:cxnLst/>
              <a:rect l="l" t="t" r="r" b="b"/>
              <a:pathLst>
                <a:path w="267970" h="267969">
                  <a:moveTo>
                    <a:pt x="267599" y="267599"/>
                  </a:moveTo>
                  <a:lnTo>
                    <a:pt x="0" y="267599"/>
                  </a:lnTo>
                  <a:lnTo>
                    <a:pt x="0" y="0"/>
                  </a:lnTo>
                  <a:lnTo>
                    <a:pt x="267599" y="0"/>
                  </a:lnTo>
                  <a:lnTo>
                    <a:pt x="267599" y="267599"/>
                  </a:lnTo>
                  <a:close/>
                </a:path>
              </a:pathLst>
            </a:custGeom>
            <a:solidFill>
              <a:srgbClr val="D9D9D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object 24"/>
            <p:cNvSpPr/>
            <p:nvPr/>
          </p:nvSpPr>
          <p:spPr>
            <a:xfrm>
              <a:off x="5777562" y="2741850"/>
              <a:ext cx="267970" cy="267970"/>
            </a:xfrm>
            <a:custGeom>
              <a:avLst/>
              <a:gdLst/>
              <a:ahLst/>
              <a:cxnLst/>
              <a:rect l="l" t="t" r="r" b="b"/>
              <a:pathLst>
                <a:path w="267970" h="267969">
                  <a:moveTo>
                    <a:pt x="267599" y="267599"/>
                  </a:moveTo>
                  <a:lnTo>
                    <a:pt x="0" y="267599"/>
                  </a:lnTo>
                  <a:lnTo>
                    <a:pt x="0" y="0"/>
                  </a:lnTo>
                  <a:lnTo>
                    <a:pt x="267599" y="0"/>
                  </a:lnTo>
                  <a:lnTo>
                    <a:pt x="267599" y="267599"/>
                  </a:lnTo>
                  <a:close/>
                </a:path>
              </a:pathLst>
            </a:custGeom>
            <a:solidFill>
              <a:srgbClr val="66666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object 25"/>
            <p:cNvSpPr/>
            <p:nvPr/>
          </p:nvSpPr>
          <p:spPr>
            <a:xfrm>
              <a:off x="5596437" y="2348549"/>
              <a:ext cx="229235" cy="393700"/>
            </a:xfrm>
            <a:custGeom>
              <a:avLst/>
              <a:gdLst/>
              <a:ahLst/>
              <a:cxnLst/>
              <a:rect l="l" t="t" r="r" b="b"/>
              <a:pathLst>
                <a:path w="229235" h="393700">
                  <a:moveTo>
                    <a:pt x="0" y="393300"/>
                  </a:moveTo>
                  <a:lnTo>
                    <a:pt x="228790" y="0"/>
                  </a:lnTo>
                </a:path>
              </a:pathLst>
            </a:custGeom>
            <a:ln w="28574">
              <a:solidFill>
                <a:srgbClr val="FFD4E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object 26"/>
            <p:cNvSpPr/>
            <p:nvPr/>
          </p:nvSpPr>
          <p:spPr>
            <a:xfrm>
              <a:off x="5462637" y="1932750"/>
              <a:ext cx="267970" cy="267970"/>
            </a:xfrm>
            <a:custGeom>
              <a:avLst/>
              <a:gdLst/>
              <a:ahLst/>
              <a:cxnLst/>
              <a:rect l="l" t="t" r="r" b="b"/>
              <a:pathLst>
                <a:path w="267970" h="267969">
                  <a:moveTo>
                    <a:pt x="267599" y="267599"/>
                  </a:moveTo>
                  <a:lnTo>
                    <a:pt x="0" y="267599"/>
                  </a:lnTo>
                  <a:lnTo>
                    <a:pt x="0" y="0"/>
                  </a:lnTo>
                  <a:lnTo>
                    <a:pt x="267599" y="0"/>
                  </a:lnTo>
                  <a:lnTo>
                    <a:pt x="267599" y="267599"/>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object 27"/>
            <p:cNvSpPr/>
            <p:nvPr/>
          </p:nvSpPr>
          <p:spPr>
            <a:xfrm>
              <a:off x="5777562" y="1932750"/>
              <a:ext cx="267970" cy="267970"/>
            </a:xfrm>
            <a:custGeom>
              <a:avLst/>
              <a:gdLst/>
              <a:ahLst/>
              <a:cxnLst/>
              <a:rect l="l" t="t" r="r" b="b"/>
              <a:pathLst>
                <a:path w="267970" h="267969">
                  <a:moveTo>
                    <a:pt x="267599" y="267599"/>
                  </a:moveTo>
                  <a:lnTo>
                    <a:pt x="0" y="267599"/>
                  </a:lnTo>
                  <a:lnTo>
                    <a:pt x="0" y="0"/>
                  </a:lnTo>
                  <a:lnTo>
                    <a:pt x="267599" y="0"/>
                  </a:lnTo>
                  <a:lnTo>
                    <a:pt x="267599" y="267599"/>
                  </a:lnTo>
                  <a:close/>
                </a:path>
              </a:pathLst>
            </a:custGeom>
            <a:solidFill>
              <a:srgbClr val="B7B7B7"/>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8" name="object 28"/>
            <p:cNvPicPr/>
            <p:nvPr/>
          </p:nvPicPr>
          <p:blipFill>
            <a:blip r:embed="rId2" cstate="print"/>
            <a:stretch>
              <a:fillRect/>
            </a:stretch>
          </p:blipFill>
          <p:spPr>
            <a:xfrm>
              <a:off x="5770142" y="2222171"/>
              <a:ext cx="134577" cy="164397"/>
            </a:xfrm>
            <a:prstGeom prst="rect">
              <a:avLst/>
            </a:prstGeom>
          </p:spPr>
        </p:pic>
        <p:sp>
          <p:nvSpPr>
            <p:cNvPr id="29" name="object 29"/>
            <p:cNvSpPr/>
            <p:nvPr/>
          </p:nvSpPr>
          <p:spPr>
            <a:xfrm>
              <a:off x="5911362" y="2371800"/>
              <a:ext cx="0" cy="370205"/>
            </a:xfrm>
            <a:custGeom>
              <a:avLst/>
              <a:gdLst/>
              <a:ahLst/>
              <a:cxnLst/>
              <a:rect l="l" t="t" r="r" b="b"/>
              <a:pathLst>
                <a:path h="370205">
                  <a:moveTo>
                    <a:pt x="0" y="370049"/>
                  </a:moveTo>
                  <a:lnTo>
                    <a:pt x="0" y="0"/>
                  </a:lnTo>
                </a:path>
              </a:pathLst>
            </a:custGeom>
            <a:ln w="28574">
              <a:solidFill>
                <a:srgbClr val="FF617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0" name="object 30"/>
            <p:cNvPicPr/>
            <p:nvPr/>
          </p:nvPicPr>
          <p:blipFill>
            <a:blip r:embed="rId5" cstate="print"/>
            <a:stretch>
              <a:fillRect/>
            </a:stretch>
          </p:blipFill>
          <p:spPr>
            <a:xfrm>
              <a:off x="5849876" y="2227836"/>
              <a:ext cx="122971" cy="158251"/>
            </a:xfrm>
            <a:prstGeom prst="rect">
              <a:avLst/>
            </a:prstGeom>
          </p:spPr>
        </p:pic>
        <p:sp>
          <p:nvSpPr>
            <p:cNvPr id="31" name="object 31"/>
            <p:cNvSpPr/>
            <p:nvPr/>
          </p:nvSpPr>
          <p:spPr>
            <a:xfrm>
              <a:off x="6092487" y="2741850"/>
              <a:ext cx="267970" cy="267970"/>
            </a:xfrm>
            <a:custGeom>
              <a:avLst/>
              <a:gdLst/>
              <a:ahLst/>
              <a:cxnLst/>
              <a:rect l="l" t="t" r="r" b="b"/>
              <a:pathLst>
                <a:path w="267970" h="267969">
                  <a:moveTo>
                    <a:pt x="267599" y="267599"/>
                  </a:moveTo>
                  <a:lnTo>
                    <a:pt x="0" y="267599"/>
                  </a:lnTo>
                  <a:lnTo>
                    <a:pt x="0" y="0"/>
                  </a:lnTo>
                  <a:lnTo>
                    <a:pt x="267599" y="0"/>
                  </a:lnTo>
                  <a:lnTo>
                    <a:pt x="267599" y="267599"/>
                  </a:lnTo>
                  <a:close/>
                </a:path>
              </a:pathLst>
            </a:custGeom>
            <a:solidFill>
              <a:srgbClr val="F3F3F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object 32"/>
            <p:cNvSpPr/>
            <p:nvPr/>
          </p:nvSpPr>
          <p:spPr>
            <a:xfrm>
              <a:off x="5997497" y="2348549"/>
              <a:ext cx="229235" cy="393700"/>
            </a:xfrm>
            <a:custGeom>
              <a:avLst/>
              <a:gdLst/>
              <a:ahLst/>
              <a:cxnLst/>
              <a:rect l="l" t="t" r="r" b="b"/>
              <a:pathLst>
                <a:path w="229235" h="393700">
                  <a:moveTo>
                    <a:pt x="228790" y="393300"/>
                  </a:moveTo>
                  <a:lnTo>
                    <a:pt x="0" y="0"/>
                  </a:lnTo>
                </a:path>
              </a:pathLst>
            </a:custGeom>
            <a:ln w="28574">
              <a:solidFill>
                <a:srgbClr val="FCA4B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3" name="object 33"/>
            <p:cNvPicPr/>
            <p:nvPr/>
          </p:nvPicPr>
          <p:blipFill>
            <a:blip r:embed="rId6" cstate="print"/>
            <a:stretch>
              <a:fillRect/>
            </a:stretch>
          </p:blipFill>
          <p:spPr>
            <a:xfrm>
              <a:off x="5918005" y="2222171"/>
              <a:ext cx="134577" cy="164397"/>
            </a:xfrm>
            <a:prstGeom prst="rect">
              <a:avLst/>
            </a:prstGeom>
          </p:spPr>
        </p:pic>
        <p:sp>
          <p:nvSpPr>
            <p:cNvPr id="34" name="object 34"/>
            <p:cNvSpPr/>
            <p:nvPr/>
          </p:nvSpPr>
          <p:spPr>
            <a:xfrm>
              <a:off x="6407412" y="2741850"/>
              <a:ext cx="267970" cy="267970"/>
            </a:xfrm>
            <a:custGeom>
              <a:avLst/>
              <a:gdLst/>
              <a:ahLst/>
              <a:cxnLst/>
              <a:rect l="l" t="t" r="r" b="b"/>
              <a:pathLst>
                <a:path w="267970" h="267969">
                  <a:moveTo>
                    <a:pt x="267599" y="267599"/>
                  </a:moveTo>
                  <a:lnTo>
                    <a:pt x="0" y="267599"/>
                  </a:lnTo>
                  <a:lnTo>
                    <a:pt x="0" y="0"/>
                  </a:lnTo>
                  <a:lnTo>
                    <a:pt x="267599" y="0"/>
                  </a:lnTo>
                  <a:lnTo>
                    <a:pt x="267599" y="267599"/>
                  </a:lnTo>
                  <a:close/>
                </a:path>
              </a:pathLst>
            </a:custGeom>
            <a:solidFill>
              <a:srgbClr val="EEEEE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object 35"/>
            <p:cNvSpPr/>
            <p:nvPr/>
          </p:nvSpPr>
          <p:spPr>
            <a:xfrm>
              <a:off x="6041507" y="2312137"/>
              <a:ext cx="499745" cy="429895"/>
            </a:xfrm>
            <a:custGeom>
              <a:avLst/>
              <a:gdLst/>
              <a:ahLst/>
              <a:cxnLst/>
              <a:rect l="l" t="t" r="r" b="b"/>
              <a:pathLst>
                <a:path w="499745" h="429894">
                  <a:moveTo>
                    <a:pt x="499704" y="429712"/>
                  </a:moveTo>
                  <a:lnTo>
                    <a:pt x="0" y="0"/>
                  </a:lnTo>
                </a:path>
              </a:pathLst>
            </a:custGeom>
            <a:ln w="28574">
              <a:solidFill>
                <a:srgbClr val="FFD4E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6" name="object 36"/>
            <p:cNvPicPr/>
            <p:nvPr/>
          </p:nvPicPr>
          <p:blipFill>
            <a:blip r:embed="rId7" cstate="print"/>
            <a:stretch>
              <a:fillRect/>
            </a:stretch>
          </p:blipFill>
          <p:spPr>
            <a:xfrm>
              <a:off x="5928898" y="2213299"/>
              <a:ext cx="157670" cy="148911"/>
            </a:xfrm>
            <a:prstGeom prst="rect">
              <a:avLst/>
            </a:prstGeom>
          </p:spPr>
        </p:pic>
        <p:sp>
          <p:nvSpPr>
            <p:cNvPr id="37" name="object 37"/>
            <p:cNvSpPr/>
            <p:nvPr/>
          </p:nvSpPr>
          <p:spPr>
            <a:xfrm>
              <a:off x="6722337" y="2741850"/>
              <a:ext cx="267970" cy="267970"/>
            </a:xfrm>
            <a:custGeom>
              <a:avLst/>
              <a:gdLst/>
              <a:ahLst/>
              <a:cxnLst/>
              <a:rect l="l" t="t" r="r" b="b"/>
              <a:pathLst>
                <a:path w="267970" h="267969">
                  <a:moveTo>
                    <a:pt x="267599" y="267599"/>
                  </a:moveTo>
                  <a:lnTo>
                    <a:pt x="0" y="267599"/>
                  </a:lnTo>
                  <a:lnTo>
                    <a:pt x="0" y="0"/>
                  </a:lnTo>
                  <a:lnTo>
                    <a:pt x="267599" y="0"/>
                  </a:lnTo>
                  <a:lnTo>
                    <a:pt x="267599" y="267599"/>
                  </a:lnTo>
                  <a:close/>
                </a:path>
              </a:pathLst>
            </a:custGeom>
            <a:solidFill>
              <a:srgbClr val="43434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object 38"/>
            <p:cNvSpPr/>
            <p:nvPr/>
          </p:nvSpPr>
          <p:spPr>
            <a:xfrm>
              <a:off x="6060184" y="2285611"/>
              <a:ext cx="796290" cy="456565"/>
            </a:xfrm>
            <a:custGeom>
              <a:avLst/>
              <a:gdLst/>
              <a:ahLst/>
              <a:cxnLst/>
              <a:rect l="l" t="t" r="r" b="b"/>
              <a:pathLst>
                <a:path w="796290" h="456564">
                  <a:moveTo>
                    <a:pt x="795952" y="456238"/>
                  </a:moveTo>
                  <a:lnTo>
                    <a:pt x="0" y="0"/>
                  </a:lnTo>
                </a:path>
              </a:pathLst>
            </a:custGeom>
            <a:ln w="28574">
              <a:solidFill>
                <a:srgbClr val="BA093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9" name="object 39"/>
            <p:cNvPicPr/>
            <p:nvPr/>
          </p:nvPicPr>
          <p:blipFill>
            <a:blip r:embed="rId8" cstate="print"/>
            <a:stretch>
              <a:fillRect/>
            </a:stretch>
          </p:blipFill>
          <p:spPr>
            <a:xfrm>
              <a:off x="5933392" y="2206836"/>
              <a:ext cx="164550" cy="134010"/>
            </a:xfrm>
            <a:prstGeom prst="rect">
              <a:avLst/>
            </a:prstGeom>
          </p:spPr>
        </p:pic>
        <p:sp>
          <p:nvSpPr>
            <p:cNvPr id="40" name="object 40"/>
            <p:cNvSpPr/>
            <p:nvPr/>
          </p:nvSpPr>
          <p:spPr>
            <a:xfrm>
              <a:off x="7037262" y="2741850"/>
              <a:ext cx="267970" cy="267970"/>
            </a:xfrm>
            <a:custGeom>
              <a:avLst/>
              <a:gdLst/>
              <a:ahLst/>
              <a:cxnLst/>
              <a:rect l="l" t="t" r="r" b="b"/>
              <a:pathLst>
                <a:path w="267970" h="267969">
                  <a:moveTo>
                    <a:pt x="267599" y="267599"/>
                  </a:moveTo>
                  <a:lnTo>
                    <a:pt x="0" y="267599"/>
                  </a:lnTo>
                  <a:lnTo>
                    <a:pt x="0" y="0"/>
                  </a:lnTo>
                  <a:lnTo>
                    <a:pt x="267599" y="0"/>
                  </a:lnTo>
                  <a:lnTo>
                    <a:pt x="267599" y="267599"/>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object 41"/>
            <p:cNvSpPr/>
            <p:nvPr/>
          </p:nvSpPr>
          <p:spPr>
            <a:xfrm>
              <a:off x="6068876" y="2268059"/>
              <a:ext cx="1102360" cy="474345"/>
            </a:xfrm>
            <a:custGeom>
              <a:avLst/>
              <a:gdLst/>
              <a:ahLst/>
              <a:cxnLst/>
              <a:rect l="l" t="t" r="r" b="b"/>
              <a:pathLst>
                <a:path w="1102359" h="474344">
                  <a:moveTo>
                    <a:pt x="1102186" y="473790"/>
                  </a:moveTo>
                  <a:lnTo>
                    <a:pt x="0" y="0"/>
                  </a:lnTo>
                </a:path>
              </a:pathLst>
            </a:custGeom>
            <a:ln w="28574">
              <a:solidFill>
                <a:srgbClr val="F9526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2" name="object 42"/>
            <p:cNvPicPr/>
            <p:nvPr/>
          </p:nvPicPr>
          <p:blipFill>
            <a:blip r:embed="rId9" cstate="print"/>
            <a:stretch>
              <a:fillRect/>
            </a:stretch>
          </p:blipFill>
          <p:spPr>
            <a:xfrm>
              <a:off x="5935453" y="2202560"/>
              <a:ext cx="166349" cy="123148"/>
            </a:xfrm>
            <a:prstGeom prst="rect">
              <a:avLst/>
            </a:prstGeom>
          </p:spPr>
        </p:pic>
        <p:sp>
          <p:nvSpPr>
            <p:cNvPr id="43" name="object 43"/>
            <p:cNvSpPr/>
            <p:nvPr/>
          </p:nvSpPr>
          <p:spPr>
            <a:xfrm>
              <a:off x="5281512" y="2312106"/>
              <a:ext cx="500380" cy="429895"/>
            </a:xfrm>
            <a:custGeom>
              <a:avLst/>
              <a:gdLst/>
              <a:ahLst/>
              <a:cxnLst/>
              <a:rect l="l" t="t" r="r" b="b"/>
              <a:pathLst>
                <a:path w="500379" h="429894">
                  <a:moveTo>
                    <a:pt x="0" y="429743"/>
                  </a:moveTo>
                  <a:lnTo>
                    <a:pt x="499978" y="0"/>
                  </a:lnTo>
                </a:path>
              </a:pathLst>
            </a:custGeom>
            <a:ln w="28574">
              <a:solidFill>
                <a:srgbClr val="E1144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4" name="object 44"/>
            <p:cNvPicPr/>
            <p:nvPr/>
          </p:nvPicPr>
          <p:blipFill>
            <a:blip r:embed="rId10" cstate="print"/>
            <a:stretch>
              <a:fillRect/>
            </a:stretch>
          </p:blipFill>
          <p:spPr>
            <a:xfrm>
              <a:off x="5736438" y="2213292"/>
              <a:ext cx="157681" cy="148895"/>
            </a:xfrm>
            <a:prstGeom prst="rect">
              <a:avLst/>
            </a:prstGeom>
          </p:spPr>
        </p:pic>
      </p:grpSp>
      <p:sp>
        <p:nvSpPr>
          <p:cNvPr id="45" name="object 45"/>
          <p:cNvSpPr/>
          <p:nvPr/>
        </p:nvSpPr>
        <p:spPr>
          <a:xfrm>
            <a:off x="6863616" y="2577000"/>
            <a:ext cx="357293" cy="357293"/>
          </a:xfrm>
          <a:custGeom>
            <a:avLst/>
            <a:gdLst/>
            <a:ahLst/>
            <a:cxnLst/>
            <a:rect l="l" t="t" r="r" b="b"/>
            <a:pathLst>
              <a:path w="267970" h="267969">
                <a:moveTo>
                  <a:pt x="267599" y="267599"/>
                </a:moveTo>
                <a:lnTo>
                  <a:pt x="0" y="267599"/>
                </a:lnTo>
                <a:lnTo>
                  <a:pt x="0" y="0"/>
                </a:lnTo>
                <a:lnTo>
                  <a:pt x="267599" y="0"/>
                </a:lnTo>
                <a:lnTo>
                  <a:pt x="267599" y="267599"/>
                </a:lnTo>
                <a:close/>
              </a:path>
            </a:pathLst>
          </a:custGeom>
          <a:solidFill>
            <a:srgbClr val="D9D9D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object 46"/>
          <p:cNvSpPr txBox="1"/>
          <p:nvPr/>
        </p:nvSpPr>
        <p:spPr>
          <a:xfrm>
            <a:off x="2981830" y="4513857"/>
            <a:ext cx="1817793" cy="386430"/>
          </a:xfrm>
          <a:prstGeom prst="rect">
            <a:avLst/>
          </a:prstGeom>
        </p:spPr>
        <p:txBody>
          <a:bodyPr vert="horz" wrap="square" lIns="0" tIns="16933" rIns="0" bIns="0" rtlCol="0">
            <a:spAutoFit/>
          </a:bodyPr>
          <a:lstStyle/>
          <a:p>
            <a:pPr marL="16933" marR="0" lvl="0" indent="0" algn="l" defTabSz="914400" rtl="0" eaLnBrk="1" fontAlgn="auto" latinLnBrk="0" hangingPunct="1">
              <a:lnSpc>
                <a:spcPct val="100000"/>
              </a:lnSpc>
              <a:spcBef>
                <a:spcPts val="133"/>
              </a:spcBef>
              <a:spcAft>
                <a:spcPts val="0"/>
              </a:spcAft>
              <a:buClrTx/>
              <a:buSzTx/>
              <a:buFontTx/>
              <a:buNone/>
              <a:tabLst/>
              <a:defRPr/>
            </a:pPr>
            <a:r>
              <a:rPr kumimoji="0" sz="2400" b="1" i="0" u="none" strike="noStrike" kern="1200" cap="none" spc="0" normalizeH="0" baseline="0" noProof="0" dirty="0">
                <a:ln>
                  <a:noFill/>
                </a:ln>
                <a:solidFill>
                  <a:srgbClr val="123693"/>
                </a:solidFill>
                <a:effectLst/>
                <a:uLnTx/>
                <a:uFillTx/>
                <a:latin typeface="Arial"/>
                <a:ea typeface="+mn-ea"/>
                <a:cs typeface="Arial"/>
              </a:rPr>
              <a:t>Convolution</a:t>
            </a:r>
            <a:endParaRPr kumimoji="0" sz="2400" b="0" i="0" u="none" strike="noStrike" kern="1200" cap="none" spc="0" normalizeH="0" baseline="0" noProof="0" dirty="0">
              <a:ln>
                <a:noFill/>
              </a:ln>
              <a:solidFill>
                <a:prstClr val="black"/>
              </a:solidFill>
              <a:effectLst/>
              <a:uLnTx/>
              <a:uFillTx/>
              <a:latin typeface="Arial"/>
              <a:ea typeface="+mn-ea"/>
              <a:cs typeface="Arial"/>
            </a:endParaRPr>
          </a:p>
        </p:txBody>
      </p:sp>
      <p:sp>
        <p:nvSpPr>
          <p:cNvPr id="47" name="object 47"/>
          <p:cNvSpPr txBox="1"/>
          <p:nvPr/>
        </p:nvSpPr>
        <p:spPr>
          <a:xfrm>
            <a:off x="7382695" y="4513857"/>
            <a:ext cx="1838960" cy="386430"/>
          </a:xfrm>
          <a:prstGeom prst="rect">
            <a:avLst/>
          </a:prstGeom>
        </p:spPr>
        <p:txBody>
          <a:bodyPr vert="horz" wrap="square" lIns="0" tIns="16933" rIns="0" bIns="0" rtlCol="0">
            <a:spAutoFit/>
          </a:bodyPr>
          <a:lstStyle/>
          <a:p>
            <a:pPr marL="16933" marR="0" lvl="0" indent="0" algn="l" defTabSz="914400" rtl="0" eaLnBrk="1" fontAlgn="auto" latinLnBrk="0" hangingPunct="1">
              <a:lnSpc>
                <a:spcPct val="100000"/>
              </a:lnSpc>
              <a:spcBef>
                <a:spcPts val="133"/>
              </a:spcBef>
              <a:spcAft>
                <a:spcPts val="0"/>
              </a:spcAft>
              <a:buClrTx/>
              <a:buSzTx/>
              <a:buFontTx/>
              <a:buNone/>
              <a:tabLst/>
              <a:defRPr/>
            </a:pPr>
            <a:r>
              <a:rPr kumimoji="0" sz="2400" b="1" i="0" u="none" strike="noStrike" kern="1200" cap="none" spc="0" normalizeH="0" baseline="0" noProof="0" dirty="0">
                <a:ln>
                  <a:noFill/>
                </a:ln>
                <a:solidFill>
                  <a:srgbClr val="123693"/>
                </a:solidFill>
                <a:effectLst/>
                <a:uLnTx/>
                <a:uFillTx/>
                <a:latin typeface="Arial"/>
                <a:ea typeface="+mn-ea"/>
                <a:cs typeface="Arial"/>
              </a:rPr>
              <a:t>Transformer</a:t>
            </a:r>
            <a:endParaRPr kumimoji="0" sz="2400" b="0" i="0" u="none" strike="noStrike" kern="1200" cap="none" spc="0" normalizeH="0" baseline="0" noProof="0">
              <a:ln>
                <a:noFill/>
              </a:ln>
              <a:solidFill>
                <a:prstClr val="black"/>
              </a:solidFill>
              <a:effectLst/>
              <a:uLnTx/>
              <a:uFillTx/>
              <a:latin typeface="Arial"/>
              <a:ea typeface="+mn-ea"/>
              <a:cs typeface="Arial"/>
            </a:endParaRPr>
          </a:p>
        </p:txBody>
      </p:sp>
      <p:sp>
        <p:nvSpPr>
          <p:cNvPr id="52" name="Rectangle 51">
            <a:extLst>
              <a:ext uri="{FF2B5EF4-FFF2-40B4-BE49-F238E27FC236}">
                <a16:creationId xmlns:a16="http://schemas.microsoft.com/office/drawing/2014/main" id="{552D214F-5B30-104F-83FB-D5D7475D368F}"/>
              </a:ext>
            </a:extLst>
          </p:cNvPr>
          <p:cNvSpPr/>
          <p:nvPr/>
        </p:nvSpPr>
        <p:spPr>
          <a:xfrm>
            <a:off x="25356" y="5479820"/>
            <a:ext cx="12192000"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Transformer networks take attention to its logical extreme: get rid of everything else (RNN hidden state, convolutions) and just use attention to repeatedly transform the entire input sequence</a:t>
            </a:r>
          </a:p>
        </p:txBody>
      </p:sp>
    </p:spTree>
    <p:extLst>
      <p:ext uri="{BB962C8B-B14F-4D97-AF65-F5344CB8AC3E}">
        <p14:creationId xmlns:p14="http://schemas.microsoft.com/office/powerpoint/2010/main" val="31974975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6863616" y="2577000"/>
            <a:ext cx="2876973" cy="1435947"/>
            <a:chOff x="5147712" y="1932750"/>
            <a:chExt cx="2157730" cy="1076960"/>
          </a:xfrm>
        </p:grpSpPr>
        <p:sp>
          <p:nvSpPr>
            <p:cNvPr id="5" name="object 5"/>
            <p:cNvSpPr/>
            <p:nvPr/>
          </p:nvSpPr>
          <p:spPr>
            <a:xfrm>
              <a:off x="5147712" y="2741850"/>
              <a:ext cx="267970" cy="267970"/>
            </a:xfrm>
            <a:custGeom>
              <a:avLst/>
              <a:gdLst/>
              <a:ahLst/>
              <a:cxnLst/>
              <a:rect l="l" t="t" r="r" b="b"/>
              <a:pathLst>
                <a:path w="267970" h="267969">
                  <a:moveTo>
                    <a:pt x="267599" y="267599"/>
                  </a:moveTo>
                  <a:lnTo>
                    <a:pt x="0" y="267599"/>
                  </a:lnTo>
                  <a:lnTo>
                    <a:pt x="0" y="0"/>
                  </a:lnTo>
                  <a:lnTo>
                    <a:pt x="267599" y="0"/>
                  </a:lnTo>
                  <a:lnTo>
                    <a:pt x="267599" y="267599"/>
                  </a:lnTo>
                  <a:close/>
                </a:path>
              </a:pathLst>
            </a:custGeom>
            <a:solidFill>
              <a:srgbClr val="99999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bject 6"/>
            <p:cNvSpPr/>
            <p:nvPr/>
          </p:nvSpPr>
          <p:spPr>
            <a:xfrm>
              <a:off x="5462637" y="2741850"/>
              <a:ext cx="267970" cy="267970"/>
            </a:xfrm>
            <a:custGeom>
              <a:avLst/>
              <a:gdLst/>
              <a:ahLst/>
              <a:cxnLst/>
              <a:rect l="l" t="t" r="r" b="b"/>
              <a:pathLst>
                <a:path w="267970" h="267969">
                  <a:moveTo>
                    <a:pt x="267599" y="267599"/>
                  </a:moveTo>
                  <a:lnTo>
                    <a:pt x="0" y="267599"/>
                  </a:lnTo>
                  <a:lnTo>
                    <a:pt x="0" y="0"/>
                  </a:lnTo>
                  <a:lnTo>
                    <a:pt x="267599" y="0"/>
                  </a:lnTo>
                  <a:lnTo>
                    <a:pt x="267599" y="267599"/>
                  </a:lnTo>
                  <a:close/>
                </a:path>
              </a:pathLst>
            </a:custGeom>
            <a:solidFill>
              <a:srgbClr val="D9D9D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object 7"/>
            <p:cNvSpPr/>
            <p:nvPr/>
          </p:nvSpPr>
          <p:spPr>
            <a:xfrm>
              <a:off x="5777562" y="2741850"/>
              <a:ext cx="267970" cy="267970"/>
            </a:xfrm>
            <a:custGeom>
              <a:avLst/>
              <a:gdLst/>
              <a:ahLst/>
              <a:cxnLst/>
              <a:rect l="l" t="t" r="r" b="b"/>
              <a:pathLst>
                <a:path w="267970" h="267969">
                  <a:moveTo>
                    <a:pt x="267599" y="267599"/>
                  </a:moveTo>
                  <a:lnTo>
                    <a:pt x="0" y="267599"/>
                  </a:lnTo>
                  <a:lnTo>
                    <a:pt x="0" y="0"/>
                  </a:lnTo>
                  <a:lnTo>
                    <a:pt x="267599" y="0"/>
                  </a:lnTo>
                  <a:lnTo>
                    <a:pt x="267599" y="267599"/>
                  </a:lnTo>
                  <a:close/>
                </a:path>
              </a:pathLst>
            </a:custGeom>
            <a:solidFill>
              <a:srgbClr val="66666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bject 8"/>
            <p:cNvSpPr/>
            <p:nvPr/>
          </p:nvSpPr>
          <p:spPr>
            <a:xfrm>
              <a:off x="6092487" y="2741850"/>
              <a:ext cx="267970" cy="267970"/>
            </a:xfrm>
            <a:custGeom>
              <a:avLst/>
              <a:gdLst/>
              <a:ahLst/>
              <a:cxnLst/>
              <a:rect l="l" t="t" r="r" b="b"/>
              <a:pathLst>
                <a:path w="267970" h="267969">
                  <a:moveTo>
                    <a:pt x="267599" y="267599"/>
                  </a:moveTo>
                  <a:lnTo>
                    <a:pt x="0" y="267599"/>
                  </a:lnTo>
                  <a:lnTo>
                    <a:pt x="0" y="0"/>
                  </a:lnTo>
                  <a:lnTo>
                    <a:pt x="267599" y="0"/>
                  </a:lnTo>
                  <a:lnTo>
                    <a:pt x="267599" y="267599"/>
                  </a:lnTo>
                  <a:close/>
                </a:path>
              </a:pathLst>
            </a:custGeom>
            <a:solidFill>
              <a:srgbClr val="F3F3F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bject 9"/>
            <p:cNvSpPr/>
            <p:nvPr/>
          </p:nvSpPr>
          <p:spPr>
            <a:xfrm>
              <a:off x="5596437" y="2312106"/>
              <a:ext cx="500380" cy="429895"/>
            </a:xfrm>
            <a:custGeom>
              <a:avLst/>
              <a:gdLst/>
              <a:ahLst/>
              <a:cxnLst/>
              <a:rect l="l" t="t" r="r" b="b"/>
              <a:pathLst>
                <a:path w="500379" h="429894">
                  <a:moveTo>
                    <a:pt x="0" y="429743"/>
                  </a:moveTo>
                  <a:lnTo>
                    <a:pt x="499978" y="0"/>
                  </a:lnTo>
                </a:path>
              </a:pathLst>
            </a:custGeom>
            <a:ln w="28574">
              <a:solidFill>
                <a:srgbClr val="BA093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bject 10"/>
            <p:cNvSpPr/>
            <p:nvPr/>
          </p:nvSpPr>
          <p:spPr>
            <a:xfrm>
              <a:off x="5777562" y="1932750"/>
              <a:ext cx="267970" cy="267970"/>
            </a:xfrm>
            <a:custGeom>
              <a:avLst/>
              <a:gdLst/>
              <a:ahLst/>
              <a:cxnLst/>
              <a:rect l="l" t="t" r="r" b="b"/>
              <a:pathLst>
                <a:path w="267970" h="267969">
                  <a:moveTo>
                    <a:pt x="267599" y="267599"/>
                  </a:moveTo>
                  <a:lnTo>
                    <a:pt x="0" y="267599"/>
                  </a:lnTo>
                  <a:lnTo>
                    <a:pt x="0" y="0"/>
                  </a:lnTo>
                  <a:lnTo>
                    <a:pt x="267599" y="0"/>
                  </a:lnTo>
                  <a:lnTo>
                    <a:pt x="267599" y="267599"/>
                  </a:lnTo>
                  <a:close/>
                </a:path>
              </a:pathLst>
            </a:custGeom>
            <a:solidFill>
              <a:srgbClr val="B7B7B7"/>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1" name="object 11"/>
            <p:cNvPicPr/>
            <p:nvPr/>
          </p:nvPicPr>
          <p:blipFill>
            <a:blip r:embed="rId2" cstate="print"/>
            <a:stretch>
              <a:fillRect/>
            </a:stretch>
          </p:blipFill>
          <p:spPr>
            <a:xfrm>
              <a:off x="6051363" y="2213292"/>
              <a:ext cx="157681" cy="148895"/>
            </a:xfrm>
            <a:prstGeom prst="rect">
              <a:avLst/>
            </a:prstGeom>
          </p:spPr>
        </p:pic>
        <p:sp>
          <p:nvSpPr>
            <p:cNvPr id="12" name="object 12"/>
            <p:cNvSpPr/>
            <p:nvPr/>
          </p:nvSpPr>
          <p:spPr>
            <a:xfrm>
              <a:off x="5911362" y="2348549"/>
              <a:ext cx="229235" cy="393700"/>
            </a:xfrm>
            <a:custGeom>
              <a:avLst/>
              <a:gdLst/>
              <a:ahLst/>
              <a:cxnLst/>
              <a:rect l="l" t="t" r="r" b="b"/>
              <a:pathLst>
                <a:path w="229235" h="393700">
                  <a:moveTo>
                    <a:pt x="0" y="393300"/>
                  </a:moveTo>
                  <a:lnTo>
                    <a:pt x="228790" y="0"/>
                  </a:lnTo>
                </a:path>
              </a:pathLst>
            </a:custGeom>
            <a:ln w="28574">
              <a:solidFill>
                <a:srgbClr val="FCA4B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3" name="object 13"/>
            <p:cNvPicPr/>
            <p:nvPr/>
          </p:nvPicPr>
          <p:blipFill>
            <a:blip r:embed="rId3" cstate="print"/>
            <a:stretch>
              <a:fillRect/>
            </a:stretch>
          </p:blipFill>
          <p:spPr>
            <a:xfrm>
              <a:off x="6085067" y="2222171"/>
              <a:ext cx="134577" cy="164397"/>
            </a:xfrm>
            <a:prstGeom prst="rect">
              <a:avLst/>
            </a:prstGeom>
          </p:spPr>
        </p:pic>
        <p:sp>
          <p:nvSpPr>
            <p:cNvPr id="14" name="object 14"/>
            <p:cNvSpPr/>
            <p:nvPr/>
          </p:nvSpPr>
          <p:spPr>
            <a:xfrm>
              <a:off x="6226287" y="2371800"/>
              <a:ext cx="0" cy="370205"/>
            </a:xfrm>
            <a:custGeom>
              <a:avLst/>
              <a:gdLst/>
              <a:ahLst/>
              <a:cxnLst/>
              <a:rect l="l" t="t" r="r" b="b"/>
              <a:pathLst>
                <a:path h="370205">
                  <a:moveTo>
                    <a:pt x="0" y="370049"/>
                  </a:moveTo>
                  <a:lnTo>
                    <a:pt x="0" y="0"/>
                  </a:lnTo>
                </a:path>
              </a:pathLst>
            </a:custGeom>
            <a:ln w="28574">
              <a:solidFill>
                <a:srgbClr val="FCA4B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5" name="object 15"/>
            <p:cNvPicPr/>
            <p:nvPr/>
          </p:nvPicPr>
          <p:blipFill>
            <a:blip r:embed="rId4" cstate="print"/>
            <a:stretch>
              <a:fillRect/>
            </a:stretch>
          </p:blipFill>
          <p:spPr>
            <a:xfrm>
              <a:off x="6164801" y="2227836"/>
              <a:ext cx="122971" cy="158251"/>
            </a:xfrm>
            <a:prstGeom prst="rect">
              <a:avLst/>
            </a:prstGeom>
          </p:spPr>
        </p:pic>
        <p:sp>
          <p:nvSpPr>
            <p:cNvPr id="16" name="object 16"/>
            <p:cNvSpPr/>
            <p:nvPr/>
          </p:nvSpPr>
          <p:spPr>
            <a:xfrm>
              <a:off x="6407412" y="2741850"/>
              <a:ext cx="267970" cy="267970"/>
            </a:xfrm>
            <a:custGeom>
              <a:avLst/>
              <a:gdLst/>
              <a:ahLst/>
              <a:cxnLst/>
              <a:rect l="l" t="t" r="r" b="b"/>
              <a:pathLst>
                <a:path w="267970" h="267969">
                  <a:moveTo>
                    <a:pt x="267599" y="267599"/>
                  </a:moveTo>
                  <a:lnTo>
                    <a:pt x="0" y="267599"/>
                  </a:lnTo>
                  <a:lnTo>
                    <a:pt x="0" y="0"/>
                  </a:lnTo>
                  <a:lnTo>
                    <a:pt x="267599" y="0"/>
                  </a:lnTo>
                  <a:lnTo>
                    <a:pt x="267599" y="267599"/>
                  </a:lnTo>
                  <a:close/>
                </a:path>
              </a:pathLst>
            </a:custGeom>
            <a:solidFill>
              <a:srgbClr val="EEEEE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object 17"/>
            <p:cNvSpPr/>
            <p:nvPr/>
          </p:nvSpPr>
          <p:spPr>
            <a:xfrm>
              <a:off x="6312422" y="2348549"/>
              <a:ext cx="229235" cy="393700"/>
            </a:xfrm>
            <a:custGeom>
              <a:avLst/>
              <a:gdLst/>
              <a:ahLst/>
              <a:cxnLst/>
              <a:rect l="l" t="t" r="r" b="b"/>
              <a:pathLst>
                <a:path w="229234" h="393700">
                  <a:moveTo>
                    <a:pt x="228790" y="393300"/>
                  </a:moveTo>
                  <a:lnTo>
                    <a:pt x="0" y="0"/>
                  </a:lnTo>
                </a:path>
              </a:pathLst>
            </a:custGeom>
            <a:ln w="28574">
              <a:solidFill>
                <a:srgbClr val="FF617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8" name="object 18"/>
            <p:cNvPicPr/>
            <p:nvPr/>
          </p:nvPicPr>
          <p:blipFill>
            <a:blip r:embed="rId5" cstate="print"/>
            <a:stretch>
              <a:fillRect/>
            </a:stretch>
          </p:blipFill>
          <p:spPr>
            <a:xfrm>
              <a:off x="6232930" y="2222171"/>
              <a:ext cx="134577" cy="164397"/>
            </a:xfrm>
            <a:prstGeom prst="rect">
              <a:avLst/>
            </a:prstGeom>
          </p:spPr>
        </p:pic>
        <p:sp>
          <p:nvSpPr>
            <p:cNvPr id="19" name="object 19"/>
            <p:cNvSpPr/>
            <p:nvPr/>
          </p:nvSpPr>
          <p:spPr>
            <a:xfrm>
              <a:off x="6722337" y="2741850"/>
              <a:ext cx="267970" cy="267970"/>
            </a:xfrm>
            <a:custGeom>
              <a:avLst/>
              <a:gdLst/>
              <a:ahLst/>
              <a:cxnLst/>
              <a:rect l="l" t="t" r="r" b="b"/>
              <a:pathLst>
                <a:path w="267970" h="267969">
                  <a:moveTo>
                    <a:pt x="267599" y="267599"/>
                  </a:moveTo>
                  <a:lnTo>
                    <a:pt x="0" y="267599"/>
                  </a:lnTo>
                  <a:lnTo>
                    <a:pt x="0" y="0"/>
                  </a:lnTo>
                  <a:lnTo>
                    <a:pt x="267599" y="0"/>
                  </a:lnTo>
                  <a:lnTo>
                    <a:pt x="267599" y="267599"/>
                  </a:lnTo>
                  <a:close/>
                </a:path>
              </a:pathLst>
            </a:custGeom>
            <a:solidFill>
              <a:srgbClr val="43434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object 20"/>
            <p:cNvSpPr/>
            <p:nvPr/>
          </p:nvSpPr>
          <p:spPr>
            <a:xfrm>
              <a:off x="6356432" y="2312137"/>
              <a:ext cx="499745" cy="429895"/>
            </a:xfrm>
            <a:custGeom>
              <a:avLst/>
              <a:gdLst/>
              <a:ahLst/>
              <a:cxnLst/>
              <a:rect l="l" t="t" r="r" b="b"/>
              <a:pathLst>
                <a:path w="499745" h="429894">
                  <a:moveTo>
                    <a:pt x="499704" y="429712"/>
                  </a:moveTo>
                  <a:lnTo>
                    <a:pt x="0" y="0"/>
                  </a:lnTo>
                </a:path>
              </a:pathLst>
            </a:custGeom>
            <a:ln w="28574">
              <a:solidFill>
                <a:srgbClr val="BA093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1" name="object 21"/>
            <p:cNvPicPr/>
            <p:nvPr/>
          </p:nvPicPr>
          <p:blipFill>
            <a:blip r:embed="rId6" cstate="print"/>
            <a:stretch>
              <a:fillRect/>
            </a:stretch>
          </p:blipFill>
          <p:spPr>
            <a:xfrm>
              <a:off x="6243823" y="2213299"/>
              <a:ext cx="157670" cy="148911"/>
            </a:xfrm>
            <a:prstGeom prst="rect">
              <a:avLst/>
            </a:prstGeom>
          </p:spPr>
        </p:pic>
        <p:sp>
          <p:nvSpPr>
            <p:cNvPr id="22" name="object 22"/>
            <p:cNvSpPr/>
            <p:nvPr/>
          </p:nvSpPr>
          <p:spPr>
            <a:xfrm>
              <a:off x="7037262" y="2741850"/>
              <a:ext cx="267970" cy="267970"/>
            </a:xfrm>
            <a:custGeom>
              <a:avLst/>
              <a:gdLst/>
              <a:ahLst/>
              <a:cxnLst/>
              <a:rect l="l" t="t" r="r" b="b"/>
              <a:pathLst>
                <a:path w="267970" h="267969">
                  <a:moveTo>
                    <a:pt x="267599" y="267599"/>
                  </a:moveTo>
                  <a:lnTo>
                    <a:pt x="0" y="267599"/>
                  </a:lnTo>
                  <a:lnTo>
                    <a:pt x="0" y="0"/>
                  </a:lnTo>
                  <a:lnTo>
                    <a:pt x="267599" y="0"/>
                  </a:lnTo>
                  <a:lnTo>
                    <a:pt x="267599" y="267599"/>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object 23"/>
            <p:cNvSpPr/>
            <p:nvPr/>
          </p:nvSpPr>
          <p:spPr>
            <a:xfrm>
              <a:off x="6375109" y="2285611"/>
              <a:ext cx="796290" cy="456565"/>
            </a:xfrm>
            <a:custGeom>
              <a:avLst/>
              <a:gdLst/>
              <a:ahLst/>
              <a:cxnLst/>
              <a:rect l="l" t="t" r="r" b="b"/>
              <a:pathLst>
                <a:path w="796290" h="456564">
                  <a:moveTo>
                    <a:pt x="795952" y="456238"/>
                  </a:moveTo>
                  <a:lnTo>
                    <a:pt x="0" y="0"/>
                  </a:lnTo>
                </a:path>
              </a:pathLst>
            </a:custGeom>
            <a:ln w="28574">
              <a:solidFill>
                <a:srgbClr val="E1144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4" name="object 24"/>
            <p:cNvPicPr/>
            <p:nvPr/>
          </p:nvPicPr>
          <p:blipFill>
            <a:blip r:embed="rId7" cstate="print"/>
            <a:stretch>
              <a:fillRect/>
            </a:stretch>
          </p:blipFill>
          <p:spPr>
            <a:xfrm>
              <a:off x="6248317" y="2206836"/>
              <a:ext cx="164550" cy="134010"/>
            </a:xfrm>
            <a:prstGeom prst="rect">
              <a:avLst/>
            </a:prstGeom>
          </p:spPr>
        </p:pic>
        <p:sp>
          <p:nvSpPr>
            <p:cNvPr id="25" name="object 25"/>
            <p:cNvSpPr/>
            <p:nvPr/>
          </p:nvSpPr>
          <p:spPr>
            <a:xfrm>
              <a:off x="5281512" y="2285611"/>
              <a:ext cx="796290" cy="456565"/>
            </a:xfrm>
            <a:custGeom>
              <a:avLst/>
              <a:gdLst/>
              <a:ahLst/>
              <a:cxnLst/>
              <a:rect l="l" t="t" r="r" b="b"/>
              <a:pathLst>
                <a:path w="796289" h="456564">
                  <a:moveTo>
                    <a:pt x="0" y="456238"/>
                  </a:moveTo>
                  <a:lnTo>
                    <a:pt x="795952" y="0"/>
                  </a:lnTo>
                </a:path>
              </a:pathLst>
            </a:custGeom>
            <a:ln w="28574">
              <a:solidFill>
                <a:srgbClr val="FFD4E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6" name="object 26"/>
            <p:cNvPicPr/>
            <p:nvPr/>
          </p:nvPicPr>
          <p:blipFill>
            <a:blip r:embed="rId8" cstate="print"/>
            <a:stretch>
              <a:fillRect/>
            </a:stretch>
          </p:blipFill>
          <p:spPr>
            <a:xfrm>
              <a:off x="6039706" y="2206836"/>
              <a:ext cx="164550" cy="134010"/>
            </a:xfrm>
            <a:prstGeom prst="rect">
              <a:avLst/>
            </a:prstGeom>
          </p:spPr>
        </p:pic>
        <p:sp>
          <p:nvSpPr>
            <p:cNvPr id="27" name="object 27"/>
            <p:cNvSpPr/>
            <p:nvPr/>
          </p:nvSpPr>
          <p:spPr>
            <a:xfrm>
              <a:off x="6092487" y="1932750"/>
              <a:ext cx="267970" cy="267970"/>
            </a:xfrm>
            <a:custGeom>
              <a:avLst/>
              <a:gdLst/>
              <a:ahLst/>
              <a:cxnLst/>
              <a:rect l="l" t="t" r="r" b="b"/>
              <a:pathLst>
                <a:path w="267970" h="267969">
                  <a:moveTo>
                    <a:pt x="267599" y="267599"/>
                  </a:moveTo>
                  <a:lnTo>
                    <a:pt x="0" y="267599"/>
                  </a:lnTo>
                  <a:lnTo>
                    <a:pt x="0" y="0"/>
                  </a:lnTo>
                  <a:lnTo>
                    <a:pt x="267599" y="0"/>
                  </a:lnTo>
                  <a:lnTo>
                    <a:pt x="267599" y="267599"/>
                  </a:lnTo>
                  <a:close/>
                </a:path>
              </a:pathLst>
            </a:custGeom>
            <a:solidFill>
              <a:srgbClr val="D9D9D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8" name="object 28"/>
          <p:cNvSpPr/>
          <p:nvPr/>
        </p:nvSpPr>
        <p:spPr>
          <a:xfrm>
            <a:off x="6863616" y="2577000"/>
            <a:ext cx="357293" cy="357293"/>
          </a:xfrm>
          <a:custGeom>
            <a:avLst/>
            <a:gdLst/>
            <a:ahLst/>
            <a:cxnLst/>
            <a:rect l="l" t="t" r="r" b="b"/>
            <a:pathLst>
              <a:path w="267970" h="267969">
                <a:moveTo>
                  <a:pt x="267599" y="267599"/>
                </a:moveTo>
                <a:lnTo>
                  <a:pt x="0" y="267599"/>
                </a:lnTo>
                <a:lnTo>
                  <a:pt x="0" y="0"/>
                </a:lnTo>
                <a:lnTo>
                  <a:pt x="267599" y="0"/>
                </a:lnTo>
                <a:lnTo>
                  <a:pt x="267599" y="267599"/>
                </a:lnTo>
                <a:close/>
              </a:path>
            </a:pathLst>
          </a:custGeom>
          <a:solidFill>
            <a:srgbClr val="D9D9D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object 29"/>
          <p:cNvSpPr/>
          <p:nvPr/>
        </p:nvSpPr>
        <p:spPr>
          <a:xfrm>
            <a:off x="7283516" y="2577000"/>
            <a:ext cx="357293" cy="357293"/>
          </a:xfrm>
          <a:custGeom>
            <a:avLst/>
            <a:gdLst/>
            <a:ahLst/>
            <a:cxnLst/>
            <a:rect l="l" t="t" r="r" b="b"/>
            <a:pathLst>
              <a:path w="267970" h="267969">
                <a:moveTo>
                  <a:pt x="267599" y="267599"/>
                </a:moveTo>
                <a:lnTo>
                  <a:pt x="0" y="267599"/>
                </a:lnTo>
                <a:lnTo>
                  <a:pt x="0" y="0"/>
                </a:lnTo>
                <a:lnTo>
                  <a:pt x="267599" y="0"/>
                </a:lnTo>
                <a:lnTo>
                  <a:pt x="267599" y="267599"/>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object 30"/>
          <p:cNvSpPr/>
          <p:nvPr/>
        </p:nvSpPr>
        <p:spPr>
          <a:xfrm>
            <a:off x="2452183" y="3655800"/>
            <a:ext cx="357293" cy="357293"/>
          </a:xfrm>
          <a:custGeom>
            <a:avLst/>
            <a:gdLst/>
            <a:ahLst/>
            <a:cxnLst/>
            <a:rect l="l" t="t" r="r" b="b"/>
            <a:pathLst>
              <a:path w="267969" h="267969">
                <a:moveTo>
                  <a:pt x="267599" y="267599"/>
                </a:moveTo>
                <a:lnTo>
                  <a:pt x="0" y="267599"/>
                </a:lnTo>
                <a:lnTo>
                  <a:pt x="0" y="0"/>
                </a:lnTo>
                <a:lnTo>
                  <a:pt x="267599" y="0"/>
                </a:lnTo>
                <a:lnTo>
                  <a:pt x="267599" y="267599"/>
                </a:lnTo>
                <a:close/>
              </a:path>
            </a:pathLst>
          </a:custGeom>
          <a:solidFill>
            <a:srgbClr val="99999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object 31"/>
          <p:cNvSpPr/>
          <p:nvPr/>
        </p:nvSpPr>
        <p:spPr>
          <a:xfrm>
            <a:off x="2872083" y="3655800"/>
            <a:ext cx="357293" cy="357293"/>
          </a:xfrm>
          <a:custGeom>
            <a:avLst/>
            <a:gdLst/>
            <a:ahLst/>
            <a:cxnLst/>
            <a:rect l="l" t="t" r="r" b="b"/>
            <a:pathLst>
              <a:path w="267969" h="267969">
                <a:moveTo>
                  <a:pt x="267599" y="267599"/>
                </a:moveTo>
                <a:lnTo>
                  <a:pt x="0" y="267599"/>
                </a:lnTo>
                <a:lnTo>
                  <a:pt x="0" y="0"/>
                </a:lnTo>
                <a:lnTo>
                  <a:pt x="267599" y="0"/>
                </a:lnTo>
                <a:lnTo>
                  <a:pt x="267599" y="267599"/>
                </a:lnTo>
                <a:close/>
              </a:path>
            </a:pathLst>
          </a:custGeom>
          <a:solidFill>
            <a:srgbClr val="D9D9D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2" name="object 32"/>
          <p:cNvGrpSpPr/>
          <p:nvPr/>
        </p:nvGrpSpPr>
        <p:grpSpPr>
          <a:xfrm>
            <a:off x="3291983" y="2577000"/>
            <a:ext cx="1197187" cy="1435947"/>
            <a:chOff x="2468987" y="1932750"/>
            <a:chExt cx="897890" cy="1076960"/>
          </a:xfrm>
        </p:grpSpPr>
        <p:sp>
          <p:nvSpPr>
            <p:cNvPr id="33" name="object 33"/>
            <p:cNvSpPr/>
            <p:nvPr/>
          </p:nvSpPr>
          <p:spPr>
            <a:xfrm>
              <a:off x="2468987" y="2741850"/>
              <a:ext cx="267970" cy="267970"/>
            </a:xfrm>
            <a:custGeom>
              <a:avLst/>
              <a:gdLst/>
              <a:ahLst/>
              <a:cxnLst/>
              <a:rect l="l" t="t" r="r" b="b"/>
              <a:pathLst>
                <a:path w="267969" h="267969">
                  <a:moveTo>
                    <a:pt x="267599" y="267599"/>
                  </a:moveTo>
                  <a:lnTo>
                    <a:pt x="0" y="267599"/>
                  </a:lnTo>
                  <a:lnTo>
                    <a:pt x="0" y="0"/>
                  </a:lnTo>
                  <a:lnTo>
                    <a:pt x="267599" y="0"/>
                  </a:lnTo>
                  <a:lnTo>
                    <a:pt x="267599" y="267599"/>
                  </a:lnTo>
                  <a:close/>
                </a:path>
              </a:pathLst>
            </a:custGeom>
            <a:solidFill>
              <a:srgbClr val="66666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object 34"/>
            <p:cNvSpPr/>
            <p:nvPr/>
          </p:nvSpPr>
          <p:spPr>
            <a:xfrm>
              <a:off x="2783912" y="2741850"/>
              <a:ext cx="267970" cy="267970"/>
            </a:xfrm>
            <a:custGeom>
              <a:avLst/>
              <a:gdLst/>
              <a:ahLst/>
              <a:cxnLst/>
              <a:rect l="l" t="t" r="r" b="b"/>
              <a:pathLst>
                <a:path w="267969" h="267969">
                  <a:moveTo>
                    <a:pt x="267599" y="267599"/>
                  </a:moveTo>
                  <a:lnTo>
                    <a:pt x="0" y="267599"/>
                  </a:lnTo>
                  <a:lnTo>
                    <a:pt x="0" y="0"/>
                  </a:lnTo>
                  <a:lnTo>
                    <a:pt x="267599" y="0"/>
                  </a:lnTo>
                  <a:lnTo>
                    <a:pt x="267599" y="267599"/>
                  </a:lnTo>
                  <a:close/>
                </a:path>
              </a:pathLst>
            </a:custGeom>
            <a:solidFill>
              <a:srgbClr val="F3F3F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object 35"/>
            <p:cNvSpPr/>
            <p:nvPr/>
          </p:nvSpPr>
          <p:spPr>
            <a:xfrm>
              <a:off x="2602787" y="2348549"/>
              <a:ext cx="229235" cy="393700"/>
            </a:xfrm>
            <a:custGeom>
              <a:avLst/>
              <a:gdLst/>
              <a:ahLst/>
              <a:cxnLst/>
              <a:rect l="l" t="t" r="r" b="b"/>
              <a:pathLst>
                <a:path w="229235" h="393700">
                  <a:moveTo>
                    <a:pt x="0" y="393300"/>
                  </a:moveTo>
                  <a:lnTo>
                    <a:pt x="228789" y="0"/>
                  </a:lnTo>
                </a:path>
              </a:pathLst>
            </a:custGeom>
            <a:ln w="28574">
              <a:solidFill>
                <a:srgbClr val="FFD4E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object 36"/>
            <p:cNvSpPr/>
            <p:nvPr/>
          </p:nvSpPr>
          <p:spPr>
            <a:xfrm>
              <a:off x="2468987" y="1932750"/>
              <a:ext cx="267970" cy="267970"/>
            </a:xfrm>
            <a:custGeom>
              <a:avLst/>
              <a:gdLst/>
              <a:ahLst/>
              <a:cxnLst/>
              <a:rect l="l" t="t" r="r" b="b"/>
              <a:pathLst>
                <a:path w="267969" h="267969">
                  <a:moveTo>
                    <a:pt x="267599" y="267599"/>
                  </a:moveTo>
                  <a:lnTo>
                    <a:pt x="0" y="267599"/>
                  </a:lnTo>
                  <a:lnTo>
                    <a:pt x="0" y="0"/>
                  </a:lnTo>
                  <a:lnTo>
                    <a:pt x="267599" y="0"/>
                  </a:lnTo>
                  <a:lnTo>
                    <a:pt x="267599" y="267599"/>
                  </a:lnTo>
                  <a:close/>
                </a:path>
              </a:pathLst>
            </a:custGeom>
            <a:solidFill>
              <a:srgbClr val="B7B7B7"/>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object 37"/>
            <p:cNvSpPr/>
            <p:nvPr/>
          </p:nvSpPr>
          <p:spPr>
            <a:xfrm>
              <a:off x="2783912" y="1932750"/>
              <a:ext cx="267970" cy="267970"/>
            </a:xfrm>
            <a:custGeom>
              <a:avLst/>
              <a:gdLst/>
              <a:ahLst/>
              <a:cxnLst/>
              <a:rect l="l" t="t" r="r" b="b"/>
              <a:pathLst>
                <a:path w="267969" h="267969">
                  <a:moveTo>
                    <a:pt x="267599" y="267599"/>
                  </a:moveTo>
                  <a:lnTo>
                    <a:pt x="0" y="267599"/>
                  </a:lnTo>
                  <a:lnTo>
                    <a:pt x="0" y="0"/>
                  </a:lnTo>
                  <a:lnTo>
                    <a:pt x="267599" y="0"/>
                  </a:lnTo>
                  <a:lnTo>
                    <a:pt x="267599" y="267599"/>
                  </a:lnTo>
                  <a:close/>
                </a:path>
              </a:pathLst>
            </a:custGeom>
            <a:solidFill>
              <a:srgbClr val="D9D9D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8" name="object 38"/>
            <p:cNvPicPr/>
            <p:nvPr/>
          </p:nvPicPr>
          <p:blipFill>
            <a:blip r:embed="rId9" cstate="print"/>
            <a:stretch>
              <a:fillRect/>
            </a:stretch>
          </p:blipFill>
          <p:spPr>
            <a:xfrm>
              <a:off x="2776492" y="2222171"/>
              <a:ext cx="134577" cy="164397"/>
            </a:xfrm>
            <a:prstGeom prst="rect">
              <a:avLst/>
            </a:prstGeom>
          </p:spPr>
        </p:pic>
        <p:sp>
          <p:nvSpPr>
            <p:cNvPr id="39" name="object 39"/>
            <p:cNvSpPr/>
            <p:nvPr/>
          </p:nvSpPr>
          <p:spPr>
            <a:xfrm>
              <a:off x="2917712" y="2371800"/>
              <a:ext cx="0" cy="370205"/>
            </a:xfrm>
            <a:custGeom>
              <a:avLst/>
              <a:gdLst/>
              <a:ahLst/>
              <a:cxnLst/>
              <a:rect l="l" t="t" r="r" b="b"/>
              <a:pathLst>
                <a:path h="370205">
                  <a:moveTo>
                    <a:pt x="0" y="370049"/>
                  </a:moveTo>
                  <a:lnTo>
                    <a:pt x="0" y="0"/>
                  </a:lnTo>
                </a:path>
              </a:pathLst>
            </a:custGeom>
            <a:ln w="28574">
              <a:solidFill>
                <a:srgbClr val="E1144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0" name="object 40"/>
            <p:cNvPicPr/>
            <p:nvPr/>
          </p:nvPicPr>
          <p:blipFill>
            <a:blip r:embed="rId10" cstate="print"/>
            <a:stretch>
              <a:fillRect/>
            </a:stretch>
          </p:blipFill>
          <p:spPr>
            <a:xfrm>
              <a:off x="2856226" y="2227836"/>
              <a:ext cx="122971" cy="158251"/>
            </a:xfrm>
            <a:prstGeom prst="rect">
              <a:avLst/>
            </a:prstGeom>
          </p:spPr>
        </p:pic>
        <p:sp>
          <p:nvSpPr>
            <p:cNvPr id="41" name="object 41"/>
            <p:cNvSpPr/>
            <p:nvPr/>
          </p:nvSpPr>
          <p:spPr>
            <a:xfrm>
              <a:off x="3098837" y="2741850"/>
              <a:ext cx="267970" cy="267970"/>
            </a:xfrm>
            <a:custGeom>
              <a:avLst/>
              <a:gdLst/>
              <a:ahLst/>
              <a:cxnLst/>
              <a:rect l="l" t="t" r="r" b="b"/>
              <a:pathLst>
                <a:path w="267970" h="267969">
                  <a:moveTo>
                    <a:pt x="267599" y="267599"/>
                  </a:moveTo>
                  <a:lnTo>
                    <a:pt x="0" y="267599"/>
                  </a:lnTo>
                  <a:lnTo>
                    <a:pt x="0" y="0"/>
                  </a:lnTo>
                  <a:lnTo>
                    <a:pt x="267599" y="0"/>
                  </a:lnTo>
                  <a:lnTo>
                    <a:pt x="267599" y="267599"/>
                  </a:lnTo>
                  <a:close/>
                </a:path>
              </a:pathLst>
            </a:custGeom>
            <a:solidFill>
              <a:srgbClr val="EEEEE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object 42"/>
            <p:cNvSpPr/>
            <p:nvPr/>
          </p:nvSpPr>
          <p:spPr>
            <a:xfrm>
              <a:off x="3003847" y="2348549"/>
              <a:ext cx="229235" cy="393700"/>
            </a:xfrm>
            <a:custGeom>
              <a:avLst/>
              <a:gdLst/>
              <a:ahLst/>
              <a:cxnLst/>
              <a:rect l="l" t="t" r="r" b="b"/>
              <a:pathLst>
                <a:path w="229235" h="393700">
                  <a:moveTo>
                    <a:pt x="228789" y="393300"/>
                  </a:moveTo>
                  <a:lnTo>
                    <a:pt x="0" y="0"/>
                  </a:lnTo>
                </a:path>
              </a:pathLst>
            </a:custGeom>
            <a:ln w="28574">
              <a:solidFill>
                <a:srgbClr val="FF617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3" name="object 43"/>
            <p:cNvPicPr/>
            <p:nvPr/>
          </p:nvPicPr>
          <p:blipFill>
            <a:blip r:embed="rId5" cstate="print"/>
            <a:stretch>
              <a:fillRect/>
            </a:stretch>
          </p:blipFill>
          <p:spPr>
            <a:xfrm>
              <a:off x="2924354" y="2222171"/>
              <a:ext cx="134577" cy="164397"/>
            </a:xfrm>
            <a:prstGeom prst="rect">
              <a:avLst/>
            </a:prstGeom>
          </p:spPr>
        </p:pic>
      </p:grpSp>
      <p:sp>
        <p:nvSpPr>
          <p:cNvPr id="44" name="object 44"/>
          <p:cNvSpPr/>
          <p:nvPr/>
        </p:nvSpPr>
        <p:spPr>
          <a:xfrm>
            <a:off x="4551683" y="3655800"/>
            <a:ext cx="357293" cy="357293"/>
          </a:xfrm>
          <a:custGeom>
            <a:avLst/>
            <a:gdLst/>
            <a:ahLst/>
            <a:cxnLst/>
            <a:rect l="l" t="t" r="r" b="b"/>
            <a:pathLst>
              <a:path w="267970" h="267969">
                <a:moveTo>
                  <a:pt x="267599" y="267599"/>
                </a:moveTo>
                <a:lnTo>
                  <a:pt x="0" y="267599"/>
                </a:lnTo>
                <a:lnTo>
                  <a:pt x="0" y="0"/>
                </a:lnTo>
                <a:lnTo>
                  <a:pt x="267599" y="0"/>
                </a:lnTo>
                <a:lnTo>
                  <a:pt x="267599" y="267599"/>
                </a:lnTo>
                <a:close/>
              </a:path>
            </a:pathLst>
          </a:custGeom>
          <a:solidFill>
            <a:srgbClr val="43434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object 45"/>
          <p:cNvSpPr/>
          <p:nvPr/>
        </p:nvSpPr>
        <p:spPr>
          <a:xfrm>
            <a:off x="4971583" y="3655800"/>
            <a:ext cx="357293" cy="357293"/>
          </a:xfrm>
          <a:custGeom>
            <a:avLst/>
            <a:gdLst/>
            <a:ahLst/>
            <a:cxnLst/>
            <a:rect l="l" t="t" r="r" b="b"/>
            <a:pathLst>
              <a:path w="267970" h="267969">
                <a:moveTo>
                  <a:pt x="267599" y="267599"/>
                </a:moveTo>
                <a:lnTo>
                  <a:pt x="0" y="267599"/>
                </a:lnTo>
                <a:lnTo>
                  <a:pt x="0" y="0"/>
                </a:lnTo>
                <a:lnTo>
                  <a:pt x="267599" y="0"/>
                </a:lnTo>
                <a:lnTo>
                  <a:pt x="267599" y="267599"/>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object 46"/>
          <p:cNvSpPr/>
          <p:nvPr/>
        </p:nvSpPr>
        <p:spPr>
          <a:xfrm>
            <a:off x="2452183" y="2577000"/>
            <a:ext cx="357293" cy="357293"/>
          </a:xfrm>
          <a:custGeom>
            <a:avLst/>
            <a:gdLst/>
            <a:ahLst/>
            <a:cxnLst/>
            <a:rect l="l" t="t" r="r" b="b"/>
            <a:pathLst>
              <a:path w="267969" h="267969">
                <a:moveTo>
                  <a:pt x="267599" y="267599"/>
                </a:moveTo>
                <a:lnTo>
                  <a:pt x="0" y="267599"/>
                </a:lnTo>
                <a:lnTo>
                  <a:pt x="0" y="0"/>
                </a:lnTo>
                <a:lnTo>
                  <a:pt x="267599" y="0"/>
                </a:lnTo>
                <a:lnTo>
                  <a:pt x="267599" y="267599"/>
                </a:lnTo>
                <a:close/>
              </a:path>
            </a:pathLst>
          </a:custGeom>
          <a:solidFill>
            <a:srgbClr val="D9D9D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object 47"/>
          <p:cNvSpPr/>
          <p:nvPr/>
        </p:nvSpPr>
        <p:spPr>
          <a:xfrm>
            <a:off x="2872083" y="2577000"/>
            <a:ext cx="357293" cy="357293"/>
          </a:xfrm>
          <a:custGeom>
            <a:avLst/>
            <a:gdLst/>
            <a:ahLst/>
            <a:cxnLst/>
            <a:rect l="l" t="t" r="r" b="b"/>
            <a:pathLst>
              <a:path w="267969" h="267969">
                <a:moveTo>
                  <a:pt x="267599" y="267599"/>
                </a:moveTo>
                <a:lnTo>
                  <a:pt x="0" y="267599"/>
                </a:lnTo>
                <a:lnTo>
                  <a:pt x="0" y="0"/>
                </a:lnTo>
                <a:lnTo>
                  <a:pt x="267599" y="0"/>
                </a:lnTo>
                <a:lnTo>
                  <a:pt x="267599" y="267599"/>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Title 49">
            <a:extLst>
              <a:ext uri="{FF2B5EF4-FFF2-40B4-BE49-F238E27FC236}">
                <a16:creationId xmlns:a16="http://schemas.microsoft.com/office/drawing/2014/main" id="{BC8EDD96-3EC7-194E-9812-DCDCA9297779}"/>
              </a:ext>
            </a:extLst>
          </p:cNvPr>
          <p:cNvSpPr>
            <a:spLocks noGrp="1"/>
          </p:cNvSpPr>
          <p:nvPr>
            <p:ph type="title"/>
          </p:nvPr>
        </p:nvSpPr>
        <p:spPr/>
        <p:txBody>
          <a:bodyPr/>
          <a:lstStyle/>
          <a:p>
            <a:r>
              <a:rPr lang="en-US" dirty="0"/>
              <a:t>Transformers: Attention for Sequences (continued)</a:t>
            </a:r>
          </a:p>
        </p:txBody>
      </p:sp>
      <p:sp>
        <p:nvSpPr>
          <p:cNvPr id="51" name="object 46">
            <a:extLst>
              <a:ext uri="{FF2B5EF4-FFF2-40B4-BE49-F238E27FC236}">
                <a16:creationId xmlns:a16="http://schemas.microsoft.com/office/drawing/2014/main" id="{0868FC75-3FBE-434B-A714-E6F1C755276F}"/>
              </a:ext>
            </a:extLst>
          </p:cNvPr>
          <p:cNvSpPr txBox="1"/>
          <p:nvPr/>
        </p:nvSpPr>
        <p:spPr>
          <a:xfrm>
            <a:off x="2981830" y="4513857"/>
            <a:ext cx="1817793" cy="386430"/>
          </a:xfrm>
          <a:prstGeom prst="rect">
            <a:avLst/>
          </a:prstGeom>
        </p:spPr>
        <p:txBody>
          <a:bodyPr vert="horz" wrap="square" lIns="0" tIns="16933" rIns="0" bIns="0" rtlCol="0">
            <a:spAutoFit/>
          </a:bodyPr>
          <a:lstStyle/>
          <a:p>
            <a:pPr marL="16933" marR="0" lvl="0" indent="0" algn="l" defTabSz="914400" rtl="0" eaLnBrk="1" fontAlgn="auto" latinLnBrk="0" hangingPunct="1">
              <a:lnSpc>
                <a:spcPct val="100000"/>
              </a:lnSpc>
              <a:spcBef>
                <a:spcPts val="133"/>
              </a:spcBef>
              <a:spcAft>
                <a:spcPts val="0"/>
              </a:spcAft>
              <a:buClrTx/>
              <a:buSzTx/>
              <a:buFontTx/>
              <a:buNone/>
              <a:tabLst/>
              <a:defRPr/>
            </a:pPr>
            <a:r>
              <a:rPr kumimoji="0" sz="2400" b="1" i="0" u="none" strike="noStrike" kern="1200" cap="none" spc="0" normalizeH="0" baseline="0" noProof="0" dirty="0">
                <a:ln>
                  <a:noFill/>
                </a:ln>
                <a:solidFill>
                  <a:srgbClr val="123693"/>
                </a:solidFill>
                <a:effectLst/>
                <a:uLnTx/>
                <a:uFillTx/>
                <a:latin typeface="Arial"/>
                <a:ea typeface="+mn-ea"/>
                <a:cs typeface="Arial"/>
              </a:rPr>
              <a:t>Convolution</a:t>
            </a:r>
            <a:endParaRPr kumimoji="0" sz="2400" b="0" i="0" u="none" strike="noStrike" kern="1200" cap="none" spc="0" normalizeH="0" baseline="0" noProof="0" dirty="0">
              <a:ln>
                <a:noFill/>
              </a:ln>
              <a:solidFill>
                <a:prstClr val="black"/>
              </a:solidFill>
              <a:effectLst/>
              <a:uLnTx/>
              <a:uFillTx/>
              <a:latin typeface="Arial"/>
              <a:ea typeface="+mn-ea"/>
              <a:cs typeface="Arial"/>
            </a:endParaRPr>
          </a:p>
        </p:txBody>
      </p:sp>
      <p:sp>
        <p:nvSpPr>
          <p:cNvPr id="52" name="object 47">
            <a:extLst>
              <a:ext uri="{FF2B5EF4-FFF2-40B4-BE49-F238E27FC236}">
                <a16:creationId xmlns:a16="http://schemas.microsoft.com/office/drawing/2014/main" id="{2F622719-59BA-7E47-BAE8-0BFF50EFBFE0}"/>
              </a:ext>
            </a:extLst>
          </p:cNvPr>
          <p:cNvSpPr txBox="1"/>
          <p:nvPr/>
        </p:nvSpPr>
        <p:spPr>
          <a:xfrm>
            <a:off x="7382695" y="4513857"/>
            <a:ext cx="1838960" cy="386430"/>
          </a:xfrm>
          <a:prstGeom prst="rect">
            <a:avLst/>
          </a:prstGeom>
        </p:spPr>
        <p:txBody>
          <a:bodyPr vert="horz" wrap="square" lIns="0" tIns="16933" rIns="0" bIns="0" rtlCol="0">
            <a:spAutoFit/>
          </a:bodyPr>
          <a:lstStyle/>
          <a:p>
            <a:pPr marL="16933" marR="0" lvl="0" indent="0" algn="l" defTabSz="914400" rtl="0" eaLnBrk="1" fontAlgn="auto" latinLnBrk="0" hangingPunct="1">
              <a:lnSpc>
                <a:spcPct val="100000"/>
              </a:lnSpc>
              <a:spcBef>
                <a:spcPts val="133"/>
              </a:spcBef>
              <a:spcAft>
                <a:spcPts val="0"/>
              </a:spcAft>
              <a:buClrTx/>
              <a:buSzTx/>
              <a:buFontTx/>
              <a:buNone/>
              <a:tabLst/>
              <a:defRPr/>
            </a:pPr>
            <a:r>
              <a:rPr kumimoji="0" sz="2400" b="1" i="0" u="none" strike="noStrike" kern="1200" cap="none" spc="0" normalizeH="0" baseline="0" noProof="0" dirty="0">
                <a:ln>
                  <a:noFill/>
                </a:ln>
                <a:solidFill>
                  <a:srgbClr val="123693"/>
                </a:solidFill>
                <a:effectLst/>
                <a:uLnTx/>
                <a:uFillTx/>
                <a:latin typeface="Arial"/>
                <a:ea typeface="+mn-ea"/>
                <a:cs typeface="Arial"/>
              </a:rPr>
              <a:t>Transformer</a:t>
            </a:r>
            <a:endParaRPr kumimoji="0" sz="2400" b="0" i="0" u="none" strike="noStrike" kern="1200" cap="none" spc="0" normalizeH="0" baseline="0" noProof="0">
              <a:ln>
                <a:noFill/>
              </a:ln>
              <a:solidFill>
                <a:prstClr val="black"/>
              </a:solidFill>
              <a:effectLst/>
              <a:uLnTx/>
              <a:uFillTx/>
              <a:latin typeface="Arial"/>
              <a:ea typeface="+mn-ea"/>
              <a:cs typeface="Arial"/>
            </a:endParaRPr>
          </a:p>
        </p:txBody>
      </p:sp>
    </p:spTree>
    <p:extLst>
      <p:ext uri="{BB962C8B-B14F-4D97-AF65-F5344CB8AC3E}">
        <p14:creationId xmlns:p14="http://schemas.microsoft.com/office/powerpoint/2010/main" val="14696113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6863616" y="2577000"/>
            <a:ext cx="2876973" cy="1435947"/>
            <a:chOff x="5147712" y="1932750"/>
            <a:chExt cx="2157730" cy="1076960"/>
          </a:xfrm>
        </p:grpSpPr>
        <p:sp>
          <p:nvSpPr>
            <p:cNvPr id="5" name="object 5"/>
            <p:cNvSpPr/>
            <p:nvPr/>
          </p:nvSpPr>
          <p:spPr>
            <a:xfrm>
              <a:off x="5147712" y="2741850"/>
              <a:ext cx="267970" cy="267970"/>
            </a:xfrm>
            <a:custGeom>
              <a:avLst/>
              <a:gdLst/>
              <a:ahLst/>
              <a:cxnLst/>
              <a:rect l="l" t="t" r="r" b="b"/>
              <a:pathLst>
                <a:path w="267970" h="267969">
                  <a:moveTo>
                    <a:pt x="267599" y="267599"/>
                  </a:moveTo>
                  <a:lnTo>
                    <a:pt x="0" y="267599"/>
                  </a:lnTo>
                  <a:lnTo>
                    <a:pt x="0" y="0"/>
                  </a:lnTo>
                  <a:lnTo>
                    <a:pt x="267599" y="0"/>
                  </a:lnTo>
                  <a:lnTo>
                    <a:pt x="267599" y="267599"/>
                  </a:lnTo>
                  <a:close/>
                </a:path>
              </a:pathLst>
            </a:custGeom>
            <a:solidFill>
              <a:srgbClr val="99999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bject 6"/>
            <p:cNvSpPr/>
            <p:nvPr/>
          </p:nvSpPr>
          <p:spPr>
            <a:xfrm>
              <a:off x="5462637" y="2741850"/>
              <a:ext cx="267970" cy="267970"/>
            </a:xfrm>
            <a:custGeom>
              <a:avLst/>
              <a:gdLst/>
              <a:ahLst/>
              <a:cxnLst/>
              <a:rect l="l" t="t" r="r" b="b"/>
              <a:pathLst>
                <a:path w="267970" h="267969">
                  <a:moveTo>
                    <a:pt x="267599" y="267599"/>
                  </a:moveTo>
                  <a:lnTo>
                    <a:pt x="0" y="267599"/>
                  </a:lnTo>
                  <a:lnTo>
                    <a:pt x="0" y="0"/>
                  </a:lnTo>
                  <a:lnTo>
                    <a:pt x="267599" y="0"/>
                  </a:lnTo>
                  <a:lnTo>
                    <a:pt x="267599" y="267599"/>
                  </a:lnTo>
                  <a:close/>
                </a:path>
              </a:pathLst>
            </a:custGeom>
            <a:solidFill>
              <a:srgbClr val="D9D9D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object 7"/>
            <p:cNvSpPr/>
            <p:nvPr/>
          </p:nvSpPr>
          <p:spPr>
            <a:xfrm>
              <a:off x="5777562" y="2741850"/>
              <a:ext cx="267970" cy="267970"/>
            </a:xfrm>
            <a:custGeom>
              <a:avLst/>
              <a:gdLst/>
              <a:ahLst/>
              <a:cxnLst/>
              <a:rect l="l" t="t" r="r" b="b"/>
              <a:pathLst>
                <a:path w="267970" h="267969">
                  <a:moveTo>
                    <a:pt x="267599" y="267599"/>
                  </a:moveTo>
                  <a:lnTo>
                    <a:pt x="0" y="267599"/>
                  </a:lnTo>
                  <a:lnTo>
                    <a:pt x="0" y="0"/>
                  </a:lnTo>
                  <a:lnTo>
                    <a:pt x="267599" y="0"/>
                  </a:lnTo>
                  <a:lnTo>
                    <a:pt x="267599" y="267599"/>
                  </a:lnTo>
                  <a:close/>
                </a:path>
              </a:pathLst>
            </a:custGeom>
            <a:solidFill>
              <a:srgbClr val="66666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bject 8"/>
            <p:cNvSpPr/>
            <p:nvPr/>
          </p:nvSpPr>
          <p:spPr>
            <a:xfrm>
              <a:off x="6092487" y="2741850"/>
              <a:ext cx="267970" cy="267970"/>
            </a:xfrm>
            <a:custGeom>
              <a:avLst/>
              <a:gdLst/>
              <a:ahLst/>
              <a:cxnLst/>
              <a:rect l="l" t="t" r="r" b="b"/>
              <a:pathLst>
                <a:path w="267970" h="267969">
                  <a:moveTo>
                    <a:pt x="267599" y="267599"/>
                  </a:moveTo>
                  <a:lnTo>
                    <a:pt x="0" y="267599"/>
                  </a:lnTo>
                  <a:lnTo>
                    <a:pt x="0" y="0"/>
                  </a:lnTo>
                  <a:lnTo>
                    <a:pt x="267599" y="0"/>
                  </a:lnTo>
                  <a:lnTo>
                    <a:pt x="267599" y="267599"/>
                  </a:lnTo>
                  <a:close/>
                </a:path>
              </a:pathLst>
            </a:custGeom>
            <a:solidFill>
              <a:srgbClr val="F3F3F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bject 9"/>
            <p:cNvSpPr/>
            <p:nvPr/>
          </p:nvSpPr>
          <p:spPr>
            <a:xfrm>
              <a:off x="6407412" y="2741850"/>
              <a:ext cx="267970" cy="267970"/>
            </a:xfrm>
            <a:custGeom>
              <a:avLst/>
              <a:gdLst/>
              <a:ahLst/>
              <a:cxnLst/>
              <a:rect l="l" t="t" r="r" b="b"/>
              <a:pathLst>
                <a:path w="267970" h="267969">
                  <a:moveTo>
                    <a:pt x="267599" y="267599"/>
                  </a:moveTo>
                  <a:lnTo>
                    <a:pt x="0" y="267599"/>
                  </a:lnTo>
                  <a:lnTo>
                    <a:pt x="0" y="0"/>
                  </a:lnTo>
                  <a:lnTo>
                    <a:pt x="267599" y="0"/>
                  </a:lnTo>
                  <a:lnTo>
                    <a:pt x="267599" y="267599"/>
                  </a:lnTo>
                  <a:close/>
                </a:path>
              </a:pathLst>
            </a:custGeom>
            <a:solidFill>
              <a:srgbClr val="EEEEE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bject 10"/>
            <p:cNvSpPr/>
            <p:nvPr/>
          </p:nvSpPr>
          <p:spPr>
            <a:xfrm>
              <a:off x="5596437" y="2285611"/>
              <a:ext cx="796290" cy="456565"/>
            </a:xfrm>
            <a:custGeom>
              <a:avLst/>
              <a:gdLst/>
              <a:ahLst/>
              <a:cxnLst/>
              <a:rect l="l" t="t" r="r" b="b"/>
              <a:pathLst>
                <a:path w="796289" h="456564">
                  <a:moveTo>
                    <a:pt x="0" y="456238"/>
                  </a:moveTo>
                  <a:lnTo>
                    <a:pt x="795952" y="0"/>
                  </a:lnTo>
                </a:path>
              </a:pathLst>
            </a:custGeom>
            <a:ln w="28574">
              <a:solidFill>
                <a:srgbClr val="FCA4B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1" name="object 11"/>
            <p:cNvPicPr/>
            <p:nvPr/>
          </p:nvPicPr>
          <p:blipFill>
            <a:blip r:embed="rId2" cstate="print"/>
            <a:stretch>
              <a:fillRect/>
            </a:stretch>
          </p:blipFill>
          <p:spPr>
            <a:xfrm>
              <a:off x="6354631" y="2206836"/>
              <a:ext cx="164550" cy="134010"/>
            </a:xfrm>
            <a:prstGeom prst="rect">
              <a:avLst/>
            </a:prstGeom>
          </p:spPr>
        </p:pic>
        <p:sp>
          <p:nvSpPr>
            <p:cNvPr id="12" name="object 12"/>
            <p:cNvSpPr/>
            <p:nvPr/>
          </p:nvSpPr>
          <p:spPr>
            <a:xfrm>
              <a:off x="5911362" y="2312106"/>
              <a:ext cx="500380" cy="429895"/>
            </a:xfrm>
            <a:custGeom>
              <a:avLst/>
              <a:gdLst/>
              <a:ahLst/>
              <a:cxnLst/>
              <a:rect l="l" t="t" r="r" b="b"/>
              <a:pathLst>
                <a:path w="500379" h="429894">
                  <a:moveTo>
                    <a:pt x="0" y="429743"/>
                  </a:moveTo>
                  <a:lnTo>
                    <a:pt x="499978" y="0"/>
                  </a:lnTo>
                </a:path>
              </a:pathLst>
            </a:custGeom>
            <a:ln w="28574">
              <a:solidFill>
                <a:srgbClr val="FFD4E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3" name="object 13"/>
            <p:cNvPicPr/>
            <p:nvPr/>
          </p:nvPicPr>
          <p:blipFill>
            <a:blip r:embed="rId3" cstate="print"/>
            <a:stretch>
              <a:fillRect/>
            </a:stretch>
          </p:blipFill>
          <p:spPr>
            <a:xfrm>
              <a:off x="6366288" y="2213292"/>
              <a:ext cx="157681" cy="148895"/>
            </a:xfrm>
            <a:prstGeom prst="rect">
              <a:avLst/>
            </a:prstGeom>
          </p:spPr>
        </p:pic>
        <p:sp>
          <p:nvSpPr>
            <p:cNvPr id="14" name="object 14"/>
            <p:cNvSpPr/>
            <p:nvPr/>
          </p:nvSpPr>
          <p:spPr>
            <a:xfrm>
              <a:off x="6226287" y="2348549"/>
              <a:ext cx="229235" cy="393700"/>
            </a:xfrm>
            <a:custGeom>
              <a:avLst/>
              <a:gdLst/>
              <a:ahLst/>
              <a:cxnLst/>
              <a:rect l="l" t="t" r="r" b="b"/>
              <a:pathLst>
                <a:path w="229235" h="393700">
                  <a:moveTo>
                    <a:pt x="0" y="393300"/>
                  </a:moveTo>
                  <a:lnTo>
                    <a:pt x="228790" y="0"/>
                  </a:lnTo>
                </a:path>
              </a:pathLst>
            </a:custGeom>
            <a:ln w="28574">
              <a:solidFill>
                <a:srgbClr val="E1144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5" name="object 15"/>
            <p:cNvPicPr/>
            <p:nvPr/>
          </p:nvPicPr>
          <p:blipFill>
            <a:blip r:embed="rId4" cstate="print"/>
            <a:stretch>
              <a:fillRect/>
            </a:stretch>
          </p:blipFill>
          <p:spPr>
            <a:xfrm>
              <a:off x="6399992" y="2222171"/>
              <a:ext cx="134577" cy="164397"/>
            </a:xfrm>
            <a:prstGeom prst="rect">
              <a:avLst/>
            </a:prstGeom>
          </p:spPr>
        </p:pic>
        <p:sp>
          <p:nvSpPr>
            <p:cNvPr id="16" name="object 16"/>
            <p:cNvSpPr/>
            <p:nvPr/>
          </p:nvSpPr>
          <p:spPr>
            <a:xfrm>
              <a:off x="6541212" y="2371800"/>
              <a:ext cx="0" cy="370205"/>
            </a:xfrm>
            <a:custGeom>
              <a:avLst/>
              <a:gdLst/>
              <a:ahLst/>
              <a:cxnLst/>
              <a:rect l="l" t="t" r="r" b="b"/>
              <a:pathLst>
                <a:path h="370205">
                  <a:moveTo>
                    <a:pt x="0" y="370049"/>
                  </a:moveTo>
                  <a:lnTo>
                    <a:pt x="0" y="0"/>
                  </a:lnTo>
                </a:path>
              </a:pathLst>
            </a:custGeom>
            <a:ln w="28574">
              <a:solidFill>
                <a:srgbClr val="FFD4E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7" name="object 17"/>
            <p:cNvPicPr/>
            <p:nvPr/>
          </p:nvPicPr>
          <p:blipFill>
            <a:blip r:embed="rId5" cstate="print"/>
            <a:stretch>
              <a:fillRect/>
            </a:stretch>
          </p:blipFill>
          <p:spPr>
            <a:xfrm>
              <a:off x="6479726" y="2227836"/>
              <a:ext cx="122971" cy="158251"/>
            </a:xfrm>
            <a:prstGeom prst="rect">
              <a:avLst/>
            </a:prstGeom>
          </p:spPr>
        </p:pic>
        <p:sp>
          <p:nvSpPr>
            <p:cNvPr id="18" name="object 18"/>
            <p:cNvSpPr/>
            <p:nvPr/>
          </p:nvSpPr>
          <p:spPr>
            <a:xfrm>
              <a:off x="6722337" y="2741850"/>
              <a:ext cx="267970" cy="267970"/>
            </a:xfrm>
            <a:custGeom>
              <a:avLst/>
              <a:gdLst/>
              <a:ahLst/>
              <a:cxnLst/>
              <a:rect l="l" t="t" r="r" b="b"/>
              <a:pathLst>
                <a:path w="267970" h="267969">
                  <a:moveTo>
                    <a:pt x="267599" y="267599"/>
                  </a:moveTo>
                  <a:lnTo>
                    <a:pt x="0" y="267599"/>
                  </a:lnTo>
                  <a:lnTo>
                    <a:pt x="0" y="0"/>
                  </a:lnTo>
                  <a:lnTo>
                    <a:pt x="267599" y="0"/>
                  </a:lnTo>
                  <a:lnTo>
                    <a:pt x="267599" y="267599"/>
                  </a:lnTo>
                  <a:close/>
                </a:path>
              </a:pathLst>
            </a:custGeom>
            <a:solidFill>
              <a:srgbClr val="43434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object 19"/>
            <p:cNvSpPr/>
            <p:nvPr/>
          </p:nvSpPr>
          <p:spPr>
            <a:xfrm>
              <a:off x="6627347" y="2348549"/>
              <a:ext cx="229235" cy="393700"/>
            </a:xfrm>
            <a:custGeom>
              <a:avLst/>
              <a:gdLst/>
              <a:ahLst/>
              <a:cxnLst/>
              <a:rect l="l" t="t" r="r" b="b"/>
              <a:pathLst>
                <a:path w="229234" h="393700">
                  <a:moveTo>
                    <a:pt x="228789" y="393300"/>
                  </a:moveTo>
                  <a:lnTo>
                    <a:pt x="0" y="0"/>
                  </a:lnTo>
                </a:path>
              </a:pathLst>
            </a:custGeom>
            <a:ln w="28574">
              <a:solidFill>
                <a:srgbClr val="BA093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0" name="object 20"/>
            <p:cNvPicPr/>
            <p:nvPr/>
          </p:nvPicPr>
          <p:blipFill>
            <a:blip r:embed="rId6" cstate="print"/>
            <a:stretch>
              <a:fillRect/>
            </a:stretch>
          </p:blipFill>
          <p:spPr>
            <a:xfrm>
              <a:off x="6547855" y="2222171"/>
              <a:ext cx="134576" cy="164397"/>
            </a:xfrm>
            <a:prstGeom prst="rect">
              <a:avLst/>
            </a:prstGeom>
          </p:spPr>
        </p:pic>
        <p:sp>
          <p:nvSpPr>
            <p:cNvPr id="21" name="object 21"/>
            <p:cNvSpPr/>
            <p:nvPr/>
          </p:nvSpPr>
          <p:spPr>
            <a:xfrm>
              <a:off x="7037262" y="2741850"/>
              <a:ext cx="267970" cy="267970"/>
            </a:xfrm>
            <a:custGeom>
              <a:avLst/>
              <a:gdLst/>
              <a:ahLst/>
              <a:cxnLst/>
              <a:rect l="l" t="t" r="r" b="b"/>
              <a:pathLst>
                <a:path w="267970" h="267969">
                  <a:moveTo>
                    <a:pt x="267599" y="267599"/>
                  </a:moveTo>
                  <a:lnTo>
                    <a:pt x="0" y="267599"/>
                  </a:lnTo>
                  <a:lnTo>
                    <a:pt x="0" y="0"/>
                  </a:lnTo>
                  <a:lnTo>
                    <a:pt x="267599" y="0"/>
                  </a:lnTo>
                  <a:lnTo>
                    <a:pt x="267599" y="267599"/>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object 22"/>
            <p:cNvSpPr/>
            <p:nvPr/>
          </p:nvSpPr>
          <p:spPr>
            <a:xfrm>
              <a:off x="6671357" y="2312137"/>
              <a:ext cx="499745" cy="429895"/>
            </a:xfrm>
            <a:custGeom>
              <a:avLst/>
              <a:gdLst/>
              <a:ahLst/>
              <a:cxnLst/>
              <a:rect l="l" t="t" r="r" b="b"/>
              <a:pathLst>
                <a:path w="499745" h="429894">
                  <a:moveTo>
                    <a:pt x="499704" y="429712"/>
                  </a:moveTo>
                  <a:lnTo>
                    <a:pt x="0" y="0"/>
                  </a:lnTo>
                </a:path>
              </a:pathLst>
            </a:custGeom>
            <a:ln w="28574">
              <a:solidFill>
                <a:srgbClr val="F9526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3" name="object 23"/>
            <p:cNvPicPr/>
            <p:nvPr/>
          </p:nvPicPr>
          <p:blipFill>
            <a:blip r:embed="rId7" cstate="print"/>
            <a:stretch>
              <a:fillRect/>
            </a:stretch>
          </p:blipFill>
          <p:spPr>
            <a:xfrm>
              <a:off x="6558748" y="2213299"/>
              <a:ext cx="157670" cy="148911"/>
            </a:xfrm>
            <a:prstGeom prst="rect">
              <a:avLst/>
            </a:prstGeom>
          </p:spPr>
        </p:pic>
        <p:sp>
          <p:nvSpPr>
            <p:cNvPr id="24" name="object 24"/>
            <p:cNvSpPr/>
            <p:nvPr/>
          </p:nvSpPr>
          <p:spPr>
            <a:xfrm>
              <a:off x="5281512" y="2268059"/>
              <a:ext cx="1102360" cy="474345"/>
            </a:xfrm>
            <a:custGeom>
              <a:avLst/>
              <a:gdLst/>
              <a:ahLst/>
              <a:cxnLst/>
              <a:rect l="l" t="t" r="r" b="b"/>
              <a:pathLst>
                <a:path w="1102360" h="474344">
                  <a:moveTo>
                    <a:pt x="0" y="473790"/>
                  </a:moveTo>
                  <a:lnTo>
                    <a:pt x="1102186" y="0"/>
                  </a:lnTo>
                </a:path>
              </a:pathLst>
            </a:custGeom>
            <a:ln w="28574">
              <a:solidFill>
                <a:srgbClr val="F9526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5" name="object 25"/>
            <p:cNvPicPr/>
            <p:nvPr/>
          </p:nvPicPr>
          <p:blipFill>
            <a:blip r:embed="rId8" cstate="print"/>
            <a:stretch>
              <a:fillRect/>
            </a:stretch>
          </p:blipFill>
          <p:spPr>
            <a:xfrm>
              <a:off x="6350772" y="2202560"/>
              <a:ext cx="166349" cy="123148"/>
            </a:xfrm>
            <a:prstGeom prst="rect">
              <a:avLst/>
            </a:prstGeom>
          </p:spPr>
        </p:pic>
        <p:sp>
          <p:nvSpPr>
            <p:cNvPr id="26" name="object 26"/>
            <p:cNvSpPr/>
            <p:nvPr/>
          </p:nvSpPr>
          <p:spPr>
            <a:xfrm>
              <a:off x="6092487" y="1932750"/>
              <a:ext cx="267970" cy="267970"/>
            </a:xfrm>
            <a:custGeom>
              <a:avLst/>
              <a:gdLst/>
              <a:ahLst/>
              <a:cxnLst/>
              <a:rect l="l" t="t" r="r" b="b"/>
              <a:pathLst>
                <a:path w="267970" h="267969">
                  <a:moveTo>
                    <a:pt x="267599" y="267599"/>
                  </a:moveTo>
                  <a:lnTo>
                    <a:pt x="0" y="267599"/>
                  </a:lnTo>
                  <a:lnTo>
                    <a:pt x="0" y="0"/>
                  </a:lnTo>
                  <a:lnTo>
                    <a:pt x="267599" y="0"/>
                  </a:lnTo>
                  <a:lnTo>
                    <a:pt x="267599" y="267599"/>
                  </a:lnTo>
                  <a:close/>
                </a:path>
              </a:pathLst>
            </a:custGeom>
            <a:solidFill>
              <a:srgbClr val="D9D9D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object 27"/>
            <p:cNvSpPr/>
            <p:nvPr/>
          </p:nvSpPr>
          <p:spPr>
            <a:xfrm>
              <a:off x="6407412" y="1932750"/>
              <a:ext cx="267970" cy="267970"/>
            </a:xfrm>
            <a:custGeom>
              <a:avLst/>
              <a:gdLst/>
              <a:ahLst/>
              <a:cxnLst/>
              <a:rect l="l" t="t" r="r" b="b"/>
              <a:pathLst>
                <a:path w="267970" h="267969">
                  <a:moveTo>
                    <a:pt x="267599" y="267599"/>
                  </a:moveTo>
                  <a:lnTo>
                    <a:pt x="0" y="267599"/>
                  </a:lnTo>
                  <a:lnTo>
                    <a:pt x="0" y="0"/>
                  </a:lnTo>
                  <a:lnTo>
                    <a:pt x="267599" y="0"/>
                  </a:lnTo>
                  <a:lnTo>
                    <a:pt x="267599" y="267599"/>
                  </a:lnTo>
                  <a:close/>
                </a:path>
              </a:pathLst>
            </a:custGeom>
            <a:solidFill>
              <a:srgbClr val="99999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8" name="object 28"/>
          <p:cNvSpPr/>
          <p:nvPr/>
        </p:nvSpPr>
        <p:spPr>
          <a:xfrm>
            <a:off x="6863616" y="2577000"/>
            <a:ext cx="357293" cy="357293"/>
          </a:xfrm>
          <a:custGeom>
            <a:avLst/>
            <a:gdLst/>
            <a:ahLst/>
            <a:cxnLst/>
            <a:rect l="l" t="t" r="r" b="b"/>
            <a:pathLst>
              <a:path w="267970" h="267969">
                <a:moveTo>
                  <a:pt x="267599" y="267599"/>
                </a:moveTo>
                <a:lnTo>
                  <a:pt x="0" y="267599"/>
                </a:lnTo>
                <a:lnTo>
                  <a:pt x="0" y="0"/>
                </a:lnTo>
                <a:lnTo>
                  <a:pt x="267599" y="0"/>
                </a:lnTo>
                <a:lnTo>
                  <a:pt x="267599" y="267599"/>
                </a:lnTo>
                <a:close/>
              </a:path>
            </a:pathLst>
          </a:custGeom>
          <a:solidFill>
            <a:srgbClr val="D9D9D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object 29"/>
          <p:cNvSpPr/>
          <p:nvPr/>
        </p:nvSpPr>
        <p:spPr>
          <a:xfrm>
            <a:off x="7283516" y="2577000"/>
            <a:ext cx="357293" cy="357293"/>
          </a:xfrm>
          <a:custGeom>
            <a:avLst/>
            <a:gdLst/>
            <a:ahLst/>
            <a:cxnLst/>
            <a:rect l="l" t="t" r="r" b="b"/>
            <a:pathLst>
              <a:path w="267970" h="267969">
                <a:moveTo>
                  <a:pt x="267599" y="267599"/>
                </a:moveTo>
                <a:lnTo>
                  <a:pt x="0" y="267599"/>
                </a:lnTo>
                <a:lnTo>
                  <a:pt x="0" y="0"/>
                </a:lnTo>
                <a:lnTo>
                  <a:pt x="267599" y="0"/>
                </a:lnTo>
                <a:lnTo>
                  <a:pt x="267599" y="267599"/>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object 30"/>
          <p:cNvSpPr/>
          <p:nvPr/>
        </p:nvSpPr>
        <p:spPr>
          <a:xfrm>
            <a:off x="7703416" y="2577000"/>
            <a:ext cx="357293" cy="357293"/>
          </a:xfrm>
          <a:custGeom>
            <a:avLst/>
            <a:gdLst/>
            <a:ahLst/>
            <a:cxnLst/>
            <a:rect l="l" t="t" r="r" b="b"/>
            <a:pathLst>
              <a:path w="267970" h="267969">
                <a:moveTo>
                  <a:pt x="267599" y="267599"/>
                </a:moveTo>
                <a:lnTo>
                  <a:pt x="0" y="267599"/>
                </a:lnTo>
                <a:lnTo>
                  <a:pt x="0" y="0"/>
                </a:lnTo>
                <a:lnTo>
                  <a:pt x="267599" y="0"/>
                </a:lnTo>
                <a:lnTo>
                  <a:pt x="267599" y="267599"/>
                </a:lnTo>
                <a:close/>
              </a:path>
            </a:pathLst>
          </a:custGeom>
          <a:solidFill>
            <a:srgbClr val="B7B7B7"/>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object 31"/>
          <p:cNvSpPr/>
          <p:nvPr/>
        </p:nvSpPr>
        <p:spPr>
          <a:xfrm>
            <a:off x="2452183" y="3655800"/>
            <a:ext cx="357293" cy="357293"/>
          </a:xfrm>
          <a:custGeom>
            <a:avLst/>
            <a:gdLst/>
            <a:ahLst/>
            <a:cxnLst/>
            <a:rect l="l" t="t" r="r" b="b"/>
            <a:pathLst>
              <a:path w="267969" h="267969">
                <a:moveTo>
                  <a:pt x="267599" y="267599"/>
                </a:moveTo>
                <a:lnTo>
                  <a:pt x="0" y="267599"/>
                </a:lnTo>
                <a:lnTo>
                  <a:pt x="0" y="0"/>
                </a:lnTo>
                <a:lnTo>
                  <a:pt x="267599" y="0"/>
                </a:lnTo>
                <a:lnTo>
                  <a:pt x="267599" y="267599"/>
                </a:lnTo>
                <a:close/>
              </a:path>
            </a:pathLst>
          </a:custGeom>
          <a:solidFill>
            <a:srgbClr val="99999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object 32"/>
          <p:cNvSpPr/>
          <p:nvPr/>
        </p:nvSpPr>
        <p:spPr>
          <a:xfrm>
            <a:off x="2872083" y="3655800"/>
            <a:ext cx="357293" cy="357293"/>
          </a:xfrm>
          <a:custGeom>
            <a:avLst/>
            <a:gdLst/>
            <a:ahLst/>
            <a:cxnLst/>
            <a:rect l="l" t="t" r="r" b="b"/>
            <a:pathLst>
              <a:path w="267969" h="267969">
                <a:moveTo>
                  <a:pt x="267599" y="267599"/>
                </a:moveTo>
                <a:lnTo>
                  <a:pt x="0" y="267599"/>
                </a:lnTo>
                <a:lnTo>
                  <a:pt x="0" y="0"/>
                </a:lnTo>
                <a:lnTo>
                  <a:pt x="267599" y="0"/>
                </a:lnTo>
                <a:lnTo>
                  <a:pt x="267599" y="267599"/>
                </a:lnTo>
                <a:close/>
              </a:path>
            </a:pathLst>
          </a:custGeom>
          <a:solidFill>
            <a:srgbClr val="D9D9D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object 33"/>
          <p:cNvSpPr/>
          <p:nvPr/>
        </p:nvSpPr>
        <p:spPr>
          <a:xfrm>
            <a:off x="3291983" y="3655800"/>
            <a:ext cx="357293" cy="357293"/>
          </a:xfrm>
          <a:custGeom>
            <a:avLst/>
            <a:gdLst/>
            <a:ahLst/>
            <a:cxnLst/>
            <a:rect l="l" t="t" r="r" b="b"/>
            <a:pathLst>
              <a:path w="267969" h="267969">
                <a:moveTo>
                  <a:pt x="267599" y="267599"/>
                </a:moveTo>
                <a:lnTo>
                  <a:pt x="0" y="267599"/>
                </a:lnTo>
                <a:lnTo>
                  <a:pt x="0" y="0"/>
                </a:lnTo>
                <a:lnTo>
                  <a:pt x="267599" y="0"/>
                </a:lnTo>
                <a:lnTo>
                  <a:pt x="267599" y="267599"/>
                </a:lnTo>
                <a:close/>
              </a:path>
            </a:pathLst>
          </a:custGeom>
          <a:solidFill>
            <a:srgbClr val="66666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4" name="object 34"/>
          <p:cNvGrpSpPr/>
          <p:nvPr/>
        </p:nvGrpSpPr>
        <p:grpSpPr>
          <a:xfrm>
            <a:off x="3711883" y="2577000"/>
            <a:ext cx="1197187" cy="1435947"/>
            <a:chOff x="2783912" y="1932750"/>
            <a:chExt cx="897890" cy="1076960"/>
          </a:xfrm>
        </p:grpSpPr>
        <p:sp>
          <p:nvSpPr>
            <p:cNvPr id="35" name="object 35"/>
            <p:cNvSpPr/>
            <p:nvPr/>
          </p:nvSpPr>
          <p:spPr>
            <a:xfrm>
              <a:off x="2783912" y="2741850"/>
              <a:ext cx="267970" cy="267970"/>
            </a:xfrm>
            <a:custGeom>
              <a:avLst/>
              <a:gdLst/>
              <a:ahLst/>
              <a:cxnLst/>
              <a:rect l="l" t="t" r="r" b="b"/>
              <a:pathLst>
                <a:path w="267969" h="267969">
                  <a:moveTo>
                    <a:pt x="267599" y="267599"/>
                  </a:moveTo>
                  <a:lnTo>
                    <a:pt x="0" y="267599"/>
                  </a:lnTo>
                  <a:lnTo>
                    <a:pt x="0" y="0"/>
                  </a:lnTo>
                  <a:lnTo>
                    <a:pt x="267599" y="0"/>
                  </a:lnTo>
                  <a:lnTo>
                    <a:pt x="267599" y="267599"/>
                  </a:lnTo>
                  <a:close/>
                </a:path>
              </a:pathLst>
            </a:custGeom>
            <a:solidFill>
              <a:srgbClr val="F3F3F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object 36"/>
            <p:cNvSpPr/>
            <p:nvPr/>
          </p:nvSpPr>
          <p:spPr>
            <a:xfrm>
              <a:off x="3098837" y="2741850"/>
              <a:ext cx="267970" cy="267970"/>
            </a:xfrm>
            <a:custGeom>
              <a:avLst/>
              <a:gdLst/>
              <a:ahLst/>
              <a:cxnLst/>
              <a:rect l="l" t="t" r="r" b="b"/>
              <a:pathLst>
                <a:path w="267970" h="267969">
                  <a:moveTo>
                    <a:pt x="267599" y="267599"/>
                  </a:moveTo>
                  <a:lnTo>
                    <a:pt x="0" y="267599"/>
                  </a:lnTo>
                  <a:lnTo>
                    <a:pt x="0" y="0"/>
                  </a:lnTo>
                  <a:lnTo>
                    <a:pt x="267599" y="0"/>
                  </a:lnTo>
                  <a:lnTo>
                    <a:pt x="267599" y="267599"/>
                  </a:lnTo>
                  <a:close/>
                </a:path>
              </a:pathLst>
            </a:custGeom>
            <a:solidFill>
              <a:srgbClr val="EEEEE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object 37"/>
            <p:cNvSpPr/>
            <p:nvPr/>
          </p:nvSpPr>
          <p:spPr>
            <a:xfrm>
              <a:off x="2917712" y="2348549"/>
              <a:ext cx="229235" cy="393700"/>
            </a:xfrm>
            <a:custGeom>
              <a:avLst/>
              <a:gdLst/>
              <a:ahLst/>
              <a:cxnLst/>
              <a:rect l="l" t="t" r="r" b="b"/>
              <a:pathLst>
                <a:path w="229235" h="393700">
                  <a:moveTo>
                    <a:pt x="0" y="393300"/>
                  </a:moveTo>
                  <a:lnTo>
                    <a:pt x="228789" y="0"/>
                  </a:lnTo>
                </a:path>
              </a:pathLst>
            </a:custGeom>
            <a:ln w="28574">
              <a:solidFill>
                <a:srgbClr val="FFD4E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object 38"/>
            <p:cNvSpPr/>
            <p:nvPr/>
          </p:nvSpPr>
          <p:spPr>
            <a:xfrm>
              <a:off x="2783912" y="1932750"/>
              <a:ext cx="267970" cy="267970"/>
            </a:xfrm>
            <a:custGeom>
              <a:avLst/>
              <a:gdLst/>
              <a:ahLst/>
              <a:cxnLst/>
              <a:rect l="l" t="t" r="r" b="b"/>
              <a:pathLst>
                <a:path w="267969" h="267969">
                  <a:moveTo>
                    <a:pt x="267599" y="267599"/>
                  </a:moveTo>
                  <a:lnTo>
                    <a:pt x="0" y="267599"/>
                  </a:lnTo>
                  <a:lnTo>
                    <a:pt x="0" y="0"/>
                  </a:lnTo>
                  <a:lnTo>
                    <a:pt x="267599" y="0"/>
                  </a:lnTo>
                  <a:lnTo>
                    <a:pt x="267599" y="267599"/>
                  </a:lnTo>
                  <a:close/>
                </a:path>
              </a:pathLst>
            </a:custGeom>
            <a:solidFill>
              <a:srgbClr val="D9D9D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9" name="object 39"/>
            <p:cNvPicPr/>
            <p:nvPr/>
          </p:nvPicPr>
          <p:blipFill>
            <a:blip r:embed="rId9" cstate="print"/>
            <a:stretch>
              <a:fillRect/>
            </a:stretch>
          </p:blipFill>
          <p:spPr>
            <a:xfrm>
              <a:off x="3091417" y="2222171"/>
              <a:ext cx="134577" cy="164397"/>
            </a:xfrm>
            <a:prstGeom prst="rect">
              <a:avLst/>
            </a:prstGeom>
          </p:spPr>
        </p:pic>
        <p:sp>
          <p:nvSpPr>
            <p:cNvPr id="40" name="object 40"/>
            <p:cNvSpPr/>
            <p:nvPr/>
          </p:nvSpPr>
          <p:spPr>
            <a:xfrm>
              <a:off x="3232637" y="2371800"/>
              <a:ext cx="0" cy="370205"/>
            </a:xfrm>
            <a:custGeom>
              <a:avLst/>
              <a:gdLst/>
              <a:ahLst/>
              <a:cxnLst/>
              <a:rect l="l" t="t" r="r" b="b"/>
              <a:pathLst>
                <a:path h="370205">
                  <a:moveTo>
                    <a:pt x="0" y="370049"/>
                  </a:moveTo>
                  <a:lnTo>
                    <a:pt x="0" y="0"/>
                  </a:lnTo>
                </a:path>
              </a:pathLst>
            </a:custGeom>
            <a:ln w="28574">
              <a:solidFill>
                <a:srgbClr val="E1144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1" name="object 41"/>
            <p:cNvPicPr/>
            <p:nvPr/>
          </p:nvPicPr>
          <p:blipFill>
            <a:blip r:embed="rId10" cstate="print"/>
            <a:stretch>
              <a:fillRect/>
            </a:stretch>
          </p:blipFill>
          <p:spPr>
            <a:xfrm>
              <a:off x="3171151" y="2227836"/>
              <a:ext cx="122971" cy="158251"/>
            </a:xfrm>
            <a:prstGeom prst="rect">
              <a:avLst/>
            </a:prstGeom>
          </p:spPr>
        </p:pic>
        <p:sp>
          <p:nvSpPr>
            <p:cNvPr id="42" name="object 42"/>
            <p:cNvSpPr/>
            <p:nvPr/>
          </p:nvSpPr>
          <p:spPr>
            <a:xfrm>
              <a:off x="3413762" y="2741850"/>
              <a:ext cx="267970" cy="267970"/>
            </a:xfrm>
            <a:custGeom>
              <a:avLst/>
              <a:gdLst/>
              <a:ahLst/>
              <a:cxnLst/>
              <a:rect l="l" t="t" r="r" b="b"/>
              <a:pathLst>
                <a:path w="267970" h="267969">
                  <a:moveTo>
                    <a:pt x="267599" y="267599"/>
                  </a:moveTo>
                  <a:lnTo>
                    <a:pt x="0" y="267599"/>
                  </a:lnTo>
                  <a:lnTo>
                    <a:pt x="0" y="0"/>
                  </a:lnTo>
                  <a:lnTo>
                    <a:pt x="267599" y="0"/>
                  </a:lnTo>
                  <a:lnTo>
                    <a:pt x="267599" y="267599"/>
                  </a:lnTo>
                  <a:close/>
                </a:path>
              </a:pathLst>
            </a:custGeom>
            <a:solidFill>
              <a:srgbClr val="43434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object 43"/>
            <p:cNvSpPr/>
            <p:nvPr/>
          </p:nvSpPr>
          <p:spPr>
            <a:xfrm>
              <a:off x="3318772" y="2348549"/>
              <a:ext cx="229235" cy="393700"/>
            </a:xfrm>
            <a:custGeom>
              <a:avLst/>
              <a:gdLst/>
              <a:ahLst/>
              <a:cxnLst/>
              <a:rect l="l" t="t" r="r" b="b"/>
              <a:pathLst>
                <a:path w="229235" h="393700">
                  <a:moveTo>
                    <a:pt x="228790" y="393300"/>
                  </a:moveTo>
                  <a:lnTo>
                    <a:pt x="0" y="0"/>
                  </a:lnTo>
                </a:path>
              </a:pathLst>
            </a:custGeom>
            <a:ln w="28574">
              <a:solidFill>
                <a:srgbClr val="FF617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4" name="object 44"/>
            <p:cNvPicPr/>
            <p:nvPr/>
          </p:nvPicPr>
          <p:blipFill>
            <a:blip r:embed="rId11" cstate="print"/>
            <a:stretch>
              <a:fillRect/>
            </a:stretch>
          </p:blipFill>
          <p:spPr>
            <a:xfrm>
              <a:off x="3239279" y="2222171"/>
              <a:ext cx="134577" cy="164397"/>
            </a:xfrm>
            <a:prstGeom prst="rect">
              <a:avLst/>
            </a:prstGeom>
          </p:spPr>
        </p:pic>
        <p:sp>
          <p:nvSpPr>
            <p:cNvPr id="45" name="object 45"/>
            <p:cNvSpPr/>
            <p:nvPr/>
          </p:nvSpPr>
          <p:spPr>
            <a:xfrm>
              <a:off x="3098837" y="1932750"/>
              <a:ext cx="267970" cy="267970"/>
            </a:xfrm>
            <a:custGeom>
              <a:avLst/>
              <a:gdLst/>
              <a:ahLst/>
              <a:cxnLst/>
              <a:rect l="l" t="t" r="r" b="b"/>
              <a:pathLst>
                <a:path w="267970" h="267969">
                  <a:moveTo>
                    <a:pt x="267599" y="267599"/>
                  </a:moveTo>
                  <a:lnTo>
                    <a:pt x="0" y="267599"/>
                  </a:lnTo>
                  <a:lnTo>
                    <a:pt x="0" y="0"/>
                  </a:lnTo>
                  <a:lnTo>
                    <a:pt x="267599" y="0"/>
                  </a:lnTo>
                  <a:lnTo>
                    <a:pt x="267599" y="267599"/>
                  </a:lnTo>
                  <a:close/>
                </a:path>
              </a:pathLst>
            </a:custGeom>
            <a:solidFill>
              <a:srgbClr val="99999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6" name="object 46"/>
          <p:cNvSpPr/>
          <p:nvPr/>
        </p:nvSpPr>
        <p:spPr>
          <a:xfrm>
            <a:off x="4971583" y="3655800"/>
            <a:ext cx="357293" cy="357293"/>
          </a:xfrm>
          <a:custGeom>
            <a:avLst/>
            <a:gdLst/>
            <a:ahLst/>
            <a:cxnLst/>
            <a:rect l="l" t="t" r="r" b="b"/>
            <a:pathLst>
              <a:path w="267970" h="267969">
                <a:moveTo>
                  <a:pt x="267599" y="267599"/>
                </a:moveTo>
                <a:lnTo>
                  <a:pt x="0" y="267599"/>
                </a:lnTo>
                <a:lnTo>
                  <a:pt x="0" y="0"/>
                </a:lnTo>
                <a:lnTo>
                  <a:pt x="267599" y="0"/>
                </a:lnTo>
                <a:lnTo>
                  <a:pt x="267599" y="267599"/>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object 47"/>
          <p:cNvSpPr/>
          <p:nvPr/>
        </p:nvSpPr>
        <p:spPr>
          <a:xfrm>
            <a:off x="2452183" y="2577000"/>
            <a:ext cx="357293" cy="357293"/>
          </a:xfrm>
          <a:custGeom>
            <a:avLst/>
            <a:gdLst/>
            <a:ahLst/>
            <a:cxnLst/>
            <a:rect l="l" t="t" r="r" b="b"/>
            <a:pathLst>
              <a:path w="267969" h="267969">
                <a:moveTo>
                  <a:pt x="267599" y="267599"/>
                </a:moveTo>
                <a:lnTo>
                  <a:pt x="0" y="267599"/>
                </a:lnTo>
                <a:lnTo>
                  <a:pt x="0" y="0"/>
                </a:lnTo>
                <a:lnTo>
                  <a:pt x="267599" y="0"/>
                </a:lnTo>
                <a:lnTo>
                  <a:pt x="267599" y="267599"/>
                </a:lnTo>
                <a:close/>
              </a:path>
            </a:pathLst>
          </a:custGeom>
          <a:solidFill>
            <a:srgbClr val="D9D9D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object 48"/>
          <p:cNvSpPr/>
          <p:nvPr/>
        </p:nvSpPr>
        <p:spPr>
          <a:xfrm>
            <a:off x="2872083" y="2577000"/>
            <a:ext cx="357293" cy="357293"/>
          </a:xfrm>
          <a:custGeom>
            <a:avLst/>
            <a:gdLst/>
            <a:ahLst/>
            <a:cxnLst/>
            <a:rect l="l" t="t" r="r" b="b"/>
            <a:pathLst>
              <a:path w="267969" h="267969">
                <a:moveTo>
                  <a:pt x="267599" y="267599"/>
                </a:moveTo>
                <a:lnTo>
                  <a:pt x="0" y="267599"/>
                </a:lnTo>
                <a:lnTo>
                  <a:pt x="0" y="0"/>
                </a:lnTo>
                <a:lnTo>
                  <a:pt x="267599" y="0"/>
                </a:lnTo>
                <a:lnTo>
                  <a:pt x="267599" y="267599"/>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object 49"/>
          <p:cNvSpPr/>
          <p:nvPr/>
        </p:nvSpPr>
        <p:spPr>
          <a:xfrm>
            <a:off x="3291983" y="2577000"/>
            <a:ext cx="357293" cy="357293"/>
          </a:xfrm>
          <a:custGeom>
            <a:avLst/>
            <a:gdLst/>
            <a:ahLst/>
            <a:cxnLst/>
            <a:rect l="l" t="t" r="r" b="b"/>
            <a:pathLst>
              <a:path w="267969" h="267969">
                <a:moveTo>
                  <a:pt x="267599" y="267599"/>
                </a:moveTo>
                <a:lnTo>
                  <a:pt x="0" y="267599"/>
                </a:lnTo>
                <a:lnTo>
                  <a:pt x="0" y="0"/>
                </a:lnTo>
                <a:lnTo>
                  <a:pt x="267599" y="0"/>
                </a:lnTo>
                <a:lnTo>
                  <a:pt x="267599" y="267599"/>
                </a:lnTo>
                <a:close/>
              </a:path>
            </a:pathLst>
          </a:custGeom>
          <a:solidFill>
            <a:srgbClr val="B7B7B7"/>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Title 51">
            <a:extLst>
              <a:ext uri="{FF2B5EF4-FFF2-40B4-BE49-F238E27FC236}">
                <a16:creationId xmlns:a16="http://schemas.microsoft.com/office/drawing/2014/main" id="{36F5B01F-1942-5944-A2CA-4CA284AD982B}"/>
              </a:ext>
            </a:extLst>
          </p:cNvPr>
          <p:cNvSpPr>
            <a:spLocks noGrp="1"/>
          </p:cNvSpPr>
          <p:nvPr>
            <p:ph type="title"/>
          </p:nvPr>
        </p:nvSpPr>
        <p:spPr/>
        <p:txBody>
          <a:bodyPr/>
          <a:lstStyle/>
          <a:p>
            <a:r>
              <a:rPr lang="en-US" dirty="0"/>
              <a:t>Transformers: Attention for Sequences (continued)</a:t>
            </a:r>
          </a:p>
        </p:txBody>
      </p:sp>
      <p:sp>
        <p:nvSpPr>
          <p:cNvPr id="53" name="object 46">
            <a:extLst>
              <a:ext uri="{FF2B5EF4-FFF2-40B4-BE49-F238E27FC236}">
                <a16:creationId xmlns:a16="http://schemas.microsoft.com/office/drawing/2014/main" id="{A1393DAC-5C25-EC48-8985-1119B82DA1CB}"/>
              </a:ext>
            </a:extLst>
          </p:cNvPr>
          <p:cNvSpPr txBox="1"/>
          <p:nvPr/>
        </p:nvSpPr>
        <p:spPr>
          <a:xfrm>
            <a:off x="2981830" y="4513857"/>
            <a:ext cx="1817793" cy="386430"/>
          </a:xfrm>
          <a:prstGeom prst="rect">
            <a:avLst/>
          </a:prstGeom>
        </p:spPr>
        <p:txBody>
          <a:bodyPr vert="horz" wrap="square" lIns="0" tIns="16933" rIns="0" bIns="0" rtlCol="0">
            <a:spAutoFit/>
          </a:bodyPr>
          <a:lstStyle/>
          <a:p>
            <a:pPr marL="16933" marR="0" lvl="0" indent="0" algn="l" defTabSz="914400" rtl="0" eaLnBrk="1" fontAlgn="auto" latinLnBrk="0" hangingPunct="1">
              <a:lnSpc>
                <a:spcPct val="100000"/>
              </a:lnSpc>
              <a:spcBef>
                <a:spcPts val="133"/>
              </a:spcBef>
              <a:spcAft>
                <a:spcPts val="0"/>
              </a:spcAft>
              <a:buClrTx/>
              <a:buSzTx/>
              <a:buFontTx/>
              <a:buNone/>
              <a:tabLst/>
              <a:defRPr/>
            </a:pPr>
            <a:r>
              <a:rPr kumimoji="0" sz="2400" b="1" i="0" u="none" strike="noStrike" kern="1200" cap="none" spc="0" normalizeH="0" baseline="0" noProof="0" dirty="0">
                <a:ln>
                  <a:noFill/>
                </a:ln>
                <a:solidFill>
                  <a:srgbClr val="123693"/>
                </a:solidFill>
                <a:effectLst/>
                <a:uLnTx/>
                <a:uFillTx/>
                <a:latin typeface="Arial"/>
                <a:ea typeface="+mn-ea"/>
                <a:cs typeface="Arial"/>
              </a:rPr>
              <a:t>Convolution</a:t>
            </a:r>
            <a:endParaRPr kumimoji="0" sz="2400" b="0" i="0" u="none" strike="noStrike" kern="1200" cap="none" spc="0" normalizeH="0" baseline="0" noProof="0" dirty="0">
              <a:ln>
                <a:noFill/>
              </a:ln>
              <a:solidFill>
                <a:prstClr val="black"/>
              </a:solidFill>
              <a:effectLst/>
              <a:uLnTx/>
              <a:uFillTx/>
              <a:latin typeface="Arial"/>
              <a:ea typeface="+mn-ea"/>
              <a:cs typeface="Arial"/>
            </a:endParaRPr>
          </a:p>
        </p:txBody>
      </p:sp>
      <p:sp>
        <p:nvSpPr>
          <p:cNvPr id="54" name="object 47">
            <a:extLst>
              <a:ext uri="{FF2B5EF4-FFF2-40B4-BE49-F238E27FC236}">
                <a16:creationId xmlns:a16="http://schemas.microsoft.com/office/drawing/2014/main" id="{7360D752-11A3-7041-BA12-A34A81669EF5}"/>
              </a:ext>
            </a:extLst>
          </p:cNvPr>
          <p:cNvSpPr txBox="1"/>
          <p:nvPr/>
        </p:nvSpPr>
        <p:spPr>
          <a:xfrm>
            <a:off x="7382695" y="4513857"/>
            <a:ext cx="1838960" cy="386430"/>
          </a:xfrm>
          <a:prstGeom prst="rect">
            <a:avLst/>
          </a:prstGeom>
        </p:spPr>
        <p:txBody>
          <a:bodyPr vert="horz" wrap="square" lIns="0" tIns="16933" rIns="0" bIns="0" rtlCol="0">
            <a:spAutoFit/>
          </a:bodyPr>
          <a:lstStyle/>
          <a:p>
            <a:pPr marL="16933" marR="0" lvl="0" indent="0" algn="l" defTabSz="914400" rtl="0" eaLnBrk="1" fontAlgn="auto" latinLnBrk="0" hangingPunct="1">
              <a:lnSpc>
                <a:spcPct val="100000"/>
              </a:lnSpc>
              <a:spcBef>
                <a:spcPts val="133"/>
              </a:spcBef>
              <a:spcAft>
                <a:spcPts val="0"/>
              </a:spcAft>
              <a:buClrTx/>
              <a:buSzTx/>
              <a:buFontTx/>
              <a:buNone/>
              <a:tabLst/>
              <a:defRPr/>
            </a:pPr>
            <a:r>
              <a:rPr kumimoji="0" sz="2400" b="1" i="0" u="none" strike="noStrike" kern="1200" cap="none" spc="0" normalizeH="0" baseline="0" noProof="0" dirty="0">
                <a:ln>
                  <a:noFill/>
                </a:ln>
                <a:solidFill>
                  <a:srgbClr val="123693"/>
                </a:solidFill>
                <a:effectLst/>
                <a:uLnTx/>
                <a:uFillTx/>
                <a:latin typeface="Arial"/>
                <a:ea typeface="+mn-ea"/>
                <a:cs typeface="Arial"/>
              </a:rPr>
              <a:t>Transformer</a:t>
            </a:r>
            <a:endParaRPr kumimoji="0" sz="2400" b="0" i="0" u="none" strike="noStrike" kern="1200" cap="none" spc="0" normalizeH="0" baseline="0" noProof="0">
              <a:ln>
                <a:noFill/>
              </a:ln>
              <a:solidFill>
                <a:prstClr val="black"/>
              </a:solidFill>
              <a:effectLst/>
              <a:uLnTx/>
              <a:uFillTx/>
              <a:latin typeface="Arial"/>
              <a:ea typeface="+mn-ea"/>
              <a:cs typeface="Arial"/>
            </a:endParaRPr>
          </a:p>
        </p:txBody>
      </p:sp>
    </p:spTree>
    <p:extLst>
      <p:ext uri="{BB962C8B-B14F-4D97-AF65-F5344CB8AC3E}">
        <p14:creationId xmlns:p14="http://schemas.microsoft.com/office/powerpoint/2010/main" val="32507796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6863616" y="2577000"/>
            <a:ext cx="2876973" cy="1435947"/>
            <a:chOff x="5147712" y="1932750"/>
            <a:chExt cx="2157730" cy="1076960"/>
          </a:xfrm>
        </p:grpSpPr>
        <p:sp>
          <p:nvSpPr>
            <p:cNvPr id="5" name="object 5"/>
            <p:cNvSpPr/>
            <p:nvPr/>
          </p:nvSpPr>
          <p:spPr>
            <a:xfrm>
              <a:off x="5147712" y="2741850"/>
              <a:ext cx="267970" cy="267970"/>
            </a:xfrm>
            <a:custGeom>
              <a:avLst/>
              <a:gdLst/>
              <a:ahLst/>
              <a:cxnLst/>
              <a:rect l="l" t="t" r="r" b="b"/>
              <a:pathLst>
                <a:path w="267970" h="267969">
                  <a:moveTo>
                    <a:pt x="267599" y="267599"/>
                  </a:moveTo>
                  <a:lnTo>
                    <a:pt x="0" y="267599"/>
                  </a:lnTo>
                  <a:lnTo>
                    <a:pt x="0" y="0"/>
                  </a:lnTo>
                  <a:lnTo>
                    <a:pt x="267599" y="0"/>
                  </a:lnTo>
                  <a:lnTo>
                    <a:pt x="267599" y="267599"/>
                  </a:lnTo>
                  <a:close/>
                </a:path>
              </a:pathLst>
            </a:custGeom>
            <a:solidFill>
              <a:srgbClr val="99999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bject 6"/>
            <p:cNvSpPr/>
            <p:nvPr/>
          </p:nvSpPr>
          <p:spPr>
            <a:xfrm>
              <a:off x="5462637" y="2741850"/>
              <a:ext cx="267970" cy="267970"/>
            </a:xfrm>
            <a:custGeom>
              <a:avLst/>
              <a:gdLst/>
              <a:ahLst/>
              <a:cxnLst/>
              <a:rect l="l" t="t" r="r" b="b"/>
              <a:pathLst>
                <a:path w="267970" h="267969">
                  <a:moveTo>
                    <a:pt x="267599" y="267599"/>
                  </a:moveTo>
                  <a:lnTo>
                    <a:pt x="0" y="267599"/>
                  </a:lnTo>
                  <a:lnTo>
                    <a:pt x="0" y="0"/>
                  </a:lnTo>
                  <a:lnTo>
                    <a:pt x="267599" y="0"/>
                  </a:lnTo>
                  <a:lnTo>
                    <a:pt x="267599" y="267599"/>
                  </a:lnTo>
                  <a:close/>
                </a:path>
              </a:pathLst>
            </a:custGeom>
            <a:solidFill>
              <a:srgbClr val="D9D9D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object 7"/>
            <p:cNvSpPr/>
            <p:nvPr/>
          </p:nvSpPr>
          <p:spPr>
            <a:xfrm>
              <a:off x="5777562" y="2741850"/>
              <a:ext cx="267970" cy="267970"/>
            </a:xfrm>
            <a:custGeom>
              <a:avLst/>
              <a:gdLst/>
              <a:ahLst/>
              <a:cxnLst/>
              <a:rect l="l" t="t" r="r" b="b"/>
              <a:pathLst>
                <a:path w="267970" h="267969">
                  <a:moveTo>
                    <a:pt x="267599" y="267599"/>
                  </a:moveTo>
                  <a:lnTo>
                    <a:pt x="0" y="267599"/>
                  </a:lnTo>
                  <a:lnTo>
                    <a:pt x="0" y="0"/>
                  </a:lnTo>
                  <a:lnTo>
                    <a:pt x="267599" y="0"/>
                  </a:lnTo>
                  <a:lnTo>
                    <a:pt x="267599" y="267599"/>
                  </a:lnTo>
                  <a:close/>
                </a:path>
              </a:pathLst>
            </a:custGeom>
            <a:solidFill>
              <a:srgbClr val="66666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bject 8"/>
            <p:cNvSpPr/>
            <p:nvPr/>
          </p:nvSpPr>
          <p:spPr>
            <a:xfrm>
              <a:off x="6092487" y="2741850"/>
              <a:ext cx="267970" cy="267970"/>
            </a:xfrm>
            <a:custGeom>
              <a:avLst/>
              <a:gdLst/>
              <a:ahLst/>
              <a:cxnLst/>
              <a:rect l="l" t="t" r="r" b="b"/>
              <a:pathLst>
                <a:path w="267970" h="267969">
                  <a:moveTo>
                    <a:pt x="267599" y="267599"/>
                  </a:moveTo>
                  <a:lnTo>
                    <a:pt x="0" y="267599"/>
                  </a:lnTo>
                  <a:lnTo>
                    <a:pt x="0" y="0"/>
                  </a:lnTo>
                  <a:lnTo>
                    <a:pt x="267599" y="0"/>
                  </a:lnTo>
                  <a:lnTo>
                    <a:pt x="267599" y="267599"/>
                  </a:lnTo>
                  <a:close/>
                </a:path>
              </a:pathLst>
            </a:custGeom>
            <a:solidFill>
              <a:srgbClr val="F3F3F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bject 9"/>
            <p:cNvSpPr/>
            <p:nvPr/>
          </p:nvSpPr>
          <p:spPr>
            <a:xfrm>
              <a:off x="6407412" y="2741850"/>
              <a:ext cx="267970" cy="267970"/>
            </a:xfrm>
            <a:custGeom>
              <a:avLst/>
              <a:gdLst/>
              <a:ahLst/>
              <a:cxnLst/>
              <a:rect l="l" t="t" r="r" b="b"/>
              <a:pathLst>
                <a:path w="267970" h="267969">
                  <a:moveTo>
                    <a:pt x="267599" y="267599"/>
                  </a:moveTo>
                  <a:lnTo>
                    <a:pt x="0" y="267599"/>
                  </a:lnTo>
                  <a:lnTo>
                    <a:pt x="0" y="0"/>
                  </a:lnTo>
                  <a:lnTo>
                    <a:pt x="267599" y="0"/>
                  </a:lnTo>
                  <a:lnTo>
                    <a:pt x="267599" y="267599"/>
                  </a:lnTo>
                  <a:close/>
                </a:path>
              </a:pathLst>
            </a:custGeom>
            <a:solidFill>
              <a:srgbClr val="EEEEE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bject 10"/>
            <p:cNvSpPr/>
            <p:nvPr/>
          </p:nvSpPr>
          <p:spPr>
            <a:xfrm>
              <a:off x="6722337" y="2741850"/>
              <a:ext cx="267970" cy="267970"/>
            </a:xfrm>
            <a:custGeom>
              <a:avLst/>
              <a:gdLst/>
              <a:ahLst/>
              <a:cxnLst/>
              <a:rect l="l" t="t" r="r" b="b"/>
              <a:pathLst>
                <a:path w="267970" h="267969">
                  <a:moveTo>
                    <a:pt x="267599" y="267599"/>
                  </a:moveTo>
                  <a:lnTo>
                    <a:pt x="0" y="267599"/>
                  </a:lnTo>
                  <a:lnTo>
                    <a:pt x="0" y="0"/>
                  </a:lnTo>
                  <a:lnTo>
                    <a:pt x="267599" y="0"/>
                  </a:lnTo>
                  <a:lnTo>
                    <a:pt x="267599" y="267599"/>
                  </a:lnTo>
                  <a:close/>
                </a:path>
              </a:pathLst>
            </a:custGeom>
            <a:solidFill>
              <a:srgbClr val="43434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bject 11"/>
            <p:cNvSpPr/>
            <p:nvPr/>
          </p:nvSpPr>
          <p:spPr>
            <a:xfrm>
              <a:off x="5596437" y="2268059"/>
              <a:ext cx="1102360" cy="474345"/>
            </a:xfrm>
            <a:custGeom>
              <a:avLst/>
              <a:gdLst/>
              <a:ahLst/>
              <a:cxnLst/>
              <a:rect l="l" t="t" r="r" b="b"/>
              <a:pathLst>
                <a:path w="1102359" h="474344">
                  <a:moveTo>
                    <a:pt x="0" y="473790"/>
                  </a:moveTo>
                  <a:lnTo>
                    <a:pt x="1102186" y="0"/>
                  </a:lnTo>
                </a:path>
              </a:pathLst>
            </a:custGeom>
            <a:ln w="28574">
              <a:solidFill>
                <a:srgbClr val="FFD4E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2" name="object 12"/>
            <p:cNvPicPr/>
            <p:nvPr/>
          </p:nvPicPr>
          <p:blipFill>
            <a:blip r:embed="rId2" cstate="print"/>
            <a:stretch>
              <a:fillRect/>
            </a:stretch>
          </p:blipFill>
          <p:spPr>
            <a:xfrm>
              <a:off x="6665697" y="2202560"/>
              <a:ext cx="166349" cy="123148"/>
            </a:xfrm>
            <a:prstGeom prst="rect">
              <a:avLst/>
            </a:prstGeom>
          </p:spPr>
        </p:pic>
        <p:sp>
          <p:nvSpPr>
            <p:cNvPr id="13" name="object 13"/>
            <p:cNvSpPr/>
            <p:nvPr/>
          </p:nvSpPr>
          <p:spPr>
            <a:xfrm>
              <a:off x="5911362" y="2285611"/>
              <a:ext cx="796290" cy="456565"/>
            </a:xfrm>
            <a:custGeom>
              <a:avLst/>
              <a:gdLst/>
              <a:ahLst/>
              <a:cxnLst/>
              <a:rect l="l" t="t" r="r" b="b"/>
              <a:pathLst>
                <a:path w="796290" h="456564">
                  <a:moveTo>
                    <a:pt x="0" y="456238"/>
                  </a:moveTo>
                  <a:lnTo>
                    <a:pt x="795952" y="0"/>
                  </a:lnTo>
                </a:path>
              </a:pathLst>
            </a:custGeom>
            <a:ln w="28574">
              <a:solidFill>
                <a:srgbClr val="FFE9F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4" name="object 14"/>
            <p:cNvPicPr/>
            <p:nvPr/>
          </p:nvPicPr>
          <p:blipFill>
            <a:blip r:embed="rId3" cstate="print"/>
            <a:stretch>
              <a:fillRect/>
            </a:stretch>
          </p:blipFill>
          <p:spPr>
            <a:xfrm>
              <a:off x="6669557" y="2206836"/>
              <a:ext cx="164550" cy="134010"/>
            </a:xfrm>
            <a:prstGeom prst="rect">
              <a:avLst/>
            </a:prstGeom>
          </p:spPr>
        </p:pic>
        <p:sp>
          <p:nvSpPr>
            <p:cNvPr id="15" name="object 15"/>
            <p:cNvSpPr/>
            <p:nvPr/>
          </p:nvSpPr>
          <p:spPr>
            <a:xfrm>
              <a:off x="6226287" y="2312106"/>
              <a:ext cx="500380" cy="429895"/>
            </a:xfrm>
            <a:custGeom>
              <a:avLst/>
              <a:gdLst/>
              <a:ahLst/>
              <a:cxnLst/>
              <a:rect l="l" t="t" r="r" b="b"/>
              <a:pathLst>
                <a:path w="500379" h="429894">
                  <a:moveTo>
                    <a:pt x="0" y="429743"/>
                  </a:moveTo>
                  <a:lnTo>
                    <a:pt x="499978" y="0"/>
                  </a:lnTo>
                </a:path>
              </a:pathLst>
            </a:custGeom>
            <a:ln w="28574">
              <a:solidFill>
                <a:srgbClr val="BA093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6" name="object 16"/>
            <p:cNvPicPr/>
            <p:nvPr/>
          </p:nvPicPr>
          <p:blipFill>
            <a:blip r:embed="rId4" cstate="print"/>
            <a:stretch>
              <a:fillRect/>
            </a:stretch>
          </p:blipFill>
          <p:spPr>
            <a:xfrm>
              <a:off x="6681213" y="2213292"/>
              <a:ext cx="157681" cy="148895"/>
            </a:xfrm>
            <a:prstGeom prst="rect">
              <a:avLst/>
            </a:prstGeom>
          </p:spPr>
        </p:pic>
        <p:sp>
          <p:nvSpPr>
            <p:cNvPr id="17" name="object 17"/>
            <p:cNvSpPr/>
            <p:nvPr/>
          </p:nvSpPr>
          <p:spPr>
            <a:xfrm>
              <a:off x="6541212" y="2348549"/>
              <a:ext cx="229235" cy="393700"/>
            </a:xfrm>
            <a:custGeom>
              <a:avLst/>
              <a:gdLst/>
              <a:ahLst/>
              <a:cxnLst/>
              <a:rect l="l" t="t" r="r" b="b"/>
              <a:pathLst>
                <a:path w="229234" h="393700">
                  <a:moveTo>
                    <a:pt x="0" y="393300"/>
                  </a:moveTo>
                  <a:lnTo>
                    <a:pt x="228789" y="0"/>
                  </a:lnTo>
                </a:path>
              </a:pathLst>
            </a:custGeom>
            <a:ln w="28574">
              <a:solidFill>
                <a:srgbClr val="F9526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8" name="object 18"/>
            <p:cNvPicPr/>
            <p:nvPr/>
          </p:nvPicPr>
          <p:blipFill>
            <a:blip r:embed="rId5" cstate="print"/>
            <a:stretch>
              <a:fillRect/>
            </a:stretch>
          </p:blipFill>
          <p:spPr>
            <a:xfrm>
              <a:off x="6714917" y="2222171"/>
              <a:ext cx="134576" cy="164397"/>
            </a:xfrm>
            <a:prstGeom prst="rect">
              <a:avLst/>
            </a:prstGeom>
          </p:spPr>
        </p:pic>
        <p:sp>
          <p:nvSpPr>
            <p:cNvPr id="19" name="object 19"/>
            <p:cNvSpPr/>
            <p:nvPr/>
          </p:nvSpPr>
          <p:spPr>
            <a:xfrm>
              <a:off x="6856137" y="2371800"/>
              <a:ext cx="0" cy="370205"/>
            </a:xfrm>
            <a:custGeom>
              <a:avLst/>
              <a:gdLst/>
              <a:ahLst/>
              <a:cxnLst/>
              <a:rect l="l" t="t" r="r" b="b"/>
              <a:pathLst>
                <a:path h="370205">
                  <a:moveTo>
                    <a:pt x="0" y="370049"/>
                  </a:moveTo>
                  <a:lnTo>
                    <a:pt x="0" y="0"/>
                  </a:lnTo>
                </a:path>
              </a:pathLst>
            </a:custGeom>
            <a:ln w="28574">
              <a:solidFill>
                <a:srgbClr val="BA093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0" name="object 20"/>
            <p:cNvPicPr/>
            <p:nvPr/>
          </p:nvPicPr>
          <p:blipFill>
            <a:blip r:embed="rId6" cstate="print"/>
            <a:stretch>
              <a:fillRect/>
            </a:stretch>
          </p:blipFill>
          <p:spPr>
            <a:xfrm>
              <a:off x="6794651" y="2227836"/>
              <a:ext cx="122971" cy="158251"/>
            </a:xfrm>
            <a:prstGeom prst="rect">
              <a:avLst/>
            </a:prstGeom>
          </p:spPr>
        </p:pic>
        <p:sp>
          <p:nvSpPr>
            <p:cNvPr id="21" name="object 21"/>
            <p:cNvSpPr/>
            <p:nvPr/>
          </p:nvSpPr>
          <p:spPr>
            <a:xfrm>
              <a:off x="7037262" y="2741850"/>
              <a:ext cx="267970" cy="267970"/>
            </a:xfrm>
            <a:custGeom>
              <a:avLst/>
              <a:gdLst/>
              <a:ahLst/>
              <a:cxnLst/>
              <a:rect l="l" t="t" r="r" b="b"/>
              <a:pathLst>
                <a:path w="267970" h="267969">
                  <a:moveTo>
                    <a:pt x="267599" y="267599"/>
                  </a:moveTo>
                  <a:lnTo>
                    <a:pt x="0" y="267599"/>
                  </a:lnTo>
                  <a:lnTo>
                    <a:pt x="0" y="0"/>
                  </a:lnTo>
                  <a:lnTo>
                    <a:pt x="267599" y="0"/>
                  </a:lnTo>
                  <a:lnTo>
                    <a:pt x="267599" y="267599"/>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object 22"/>
            <p:cNvSpPr/>
            <p:nvPr/>
          </p:nvSpPr>
          <p:spPr>
            <a:xfrm>
              <a:off x="6942272" y="2348549"/>
              <a:ext cx="229235" cy="393700"/>
            </a:xfrm>
            <a:custGeom>
              <a:avLst/>
              <a:gdLst/>
              <a:ahLst/>
              <a:cxnLst/>
              <a:rect l="l" t="t" r="r" b="b"/>
              <a:pathLst>
                <a:path w="229234" h="393700">
                  <a:moveTo>
                    <a:pt x="228789" y="393300"/>
                  </a:moveTo>
                  <a:lnTo>
                    <a:pt x="0" y="0"/>
                  </a:lnTo>
                </a:path>
              </a:pathLst>
            </a:custGeom>
            <a:ln w="28574">
              <a:solidFill>
                <a:srgbClr val="FFE9F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3" name="object 23"/>
            <p:cNvPicPr/>
            <p:nvPr/>
          </p:nvPicPr>
          <p:blipFill>
            <a:blip r:embed="rId7" cstate="print"/>
            <a:stretch>
              <a:fillRect/>
            </a:stretch>
          </p:blipFill>
          <p:spPr>
            <a:xfrm>
              <a:off x="6862780" y="2222171"/>
              <a:ext cx="134576" cy="164397"/>
            </a:xfrm>
            <a:prstGeom prst="rect">
              <a:avLst/>
            </a:prstGeom>
          </p:spPr>
        </p:pic>
        <p:sp>
          <p:nvSpPr>
            <p:cNvPr id="24" name="object 24"/>
            <p:cNvSpPr/>
            <p:nvPr/>
          </p:nvSpPr>
          <p:spPr>
            <a:xfrm>
              <a:off x="5147712" y="1932750"/>
              <a:ext cx="267970" cy="267970"/>
            </a:xfrm>
            <a:custGeom>
              <a:avLst/>
              <a:gdLst/>
              <a:ahLst/>
              <a:cxnLst/>
              <a:rect l="l" t="t" r="r" b="b"/>
              <a:pathLst>
                <a:path w="267970" h="267969">
                  <a:moveTo>
                    <a:pt x="267599" y="267599"/>
                  </a:moveTo>
                  <a:lnTo>
                    <a:pt x="0" y="267599"/>
                  </a:lnTo>
                  <a:lnTo>
                    <a:pt x="0" y="0"/>
                  </a:lnTo>
                  <a:lnTo>
                    <a:pt x="267599" y="0"/>
                  </a:lnTo>
                  <a:lnTo>
                    <a:pt x="267599" y="267599"/>
                  </a:lnTo>
                  <a:close/>
                </a:path>
              </a:pathLst>
            </a:custGeom>
            <a:solidFill>
              <a:srgbClr val="D9D9D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object 25"/>
            <p:cNvSpPr/>
            <p:nvPr/>
          </p:nvSpPr>
          <p:spPr>
            <a:xfrm>
              <a:off x="5462637" y="1932750"/>
              <a:ext cx="267970" cy="267970"/>
            </a:xfrm>
            <a:custGeom>
              <a:avLst/>
              <a:gdLst/>
              <a:ahLst/>
              <a:cxnLst/>
              <a:rect l="l" t="t" r="r" b="b"/>
              <a:pathLst>
                <a:path w="267970" h="267969">
                  <a:moveTo>
                    <a:pt x="267599" y="267599"/>
                  </a:moveTo>
                  <a:lnTo>
                    <a:pt x="0" y="267599"/>
                  </a:lnTo>
                  <a:lnTo>
                    <a:pt x="0" y="0"/>
                  </a:lnTo>
                  <a:lnTo>
                    <a:pt x="267599" y="0"/>
                  </a:lnTo>
                  <a:lnTo>
                    <a:pt x="267599" y="267599"/>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object 26"/>
            <p:cNvSpPr/>
            <p:nvPr/>
          </p:nvSpPr>
          <p:spPr>
            <a:xfrm>
              <a:off x="5777562" y="1932750"/>
              <a:ext cx="267970" cy="267970"/>
            </a:xfrm>
            <a:custGeom>
              <a:avLst/>
              <a:gdLst/>
              <a:ahLst/>
              <a:cxnLst/>
              <a:rect l="l" t="t" r="r" b="b"/>
              <a:pathLst>
                <a:path w="267970" h="267969">
                  <a:moveTo>
                    <a:pt x="267599" y="267599"/>
                  </a:moveTo>
                  <a:lnTo>
                    <a:pt x="0" y="267599"/>
                  </a:lnTo>
                  <a:lnTo>
                    <a:pt x="0" y="0"/>
                  </a:lnTo>
                  <a:lnTo>
                    <a:pt x="267599" y="0"/>
                  </a:lnTo>
                  <a:lnTo>
                    <a:pt x="267599" y="267599"/>
                  </a:lnTo>
                  <a:close/>
                </a:path>
              </a:pathLst>
            </a:custGeom>
            <a:solidFill>
              <a:srgbClr val="B7B7B7"/>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object 27"/>
            <p:cNvSpPr/>
            <p:nvPr/>
          </p:nvSpPr>
          <p:spPr>
            <a:xfrm>
              <a:off x="5281512" y="2256103"/>
              <a:ext cx="1412875" cy="485775"/>
            </a:xfrm>
            <a:custGeom>
              <a:avLst/>
              <a:gdLst/>
              <a:ahLst/>
              <a:cxnLst/>
              <a:rect l="l" t="t" r="r" b="b"/>
              <a:pathLst>
                <a:path w="1412875" h="485775">
                  <a:moveTo>
                    <a:pt x="0" y="485746"/>
                  </a:moveTo>
                  <a:lnTo>
                    <a:pt x="1412567" y="0"/>
                  </a:lnTo>
                </a:path>
              </a:pathLst>
            </a:custGeom>
            <a:ln w="28574">
              <a:solidFill>
                <a:srgbClr val="FF617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8" name="object 28"/>
            <p:cNvPicPr/>
            <p:nvPr/>
          </p:nvPicPr>
          <p:blipFill>
            <a:blip r:embed="rId8" cstate="print"/>
            <a:stretch>
              <a:fillRect/>
            </a:stretch>
          </p:blipFill>
          <p:spPr>
            <a:xfrm>
              <a:off x="6664445" y="2197182"/>
              <a:ext cx="166551" cy="117841"/>
            </a:xfrm>
            <a:prstGeom prst="rect">
              <a:avLst/>
            </a:prstGeom>
          </p:spPr>
        </p:pic>
        <p:sp>
          <p:nvSpPr>
            <p:cNvPr id="29" name="object 29"/>
            <p:cNvSpPr/>
            <p:nvPr/>
          </p:nvSpPr>
          <p:spPr>
            <a:xfrm>
              <a:off x="6092487" y="1932750"/>
              <a:ext cx="267970" cy="267970"/>
            </a:xfrm>
            <a:custGeom>
              <a:avLst/>
              <a:gdLst/>
              <a:ahLst/>
              <a:cxnLst/>
              <a:rect l="l" t="t" r="r" b="b"/>
              <a:pathLst>
                <a:path w="267970" h="267969">
                  <a:moveTo>
                    <a:pt x="267599" y="267599"/>
                  </a:moveTo>
                  <a:lnTo>
                    <a:pt x="0" y="267599"/>
                  </a:lnTo>
                  <a:lnTo>
                    <a:pt x="0" y="0"/>
                  </a:lnTo>
                  <a:lnTo>
                    <a:pt x="267599" y="0"/>
                  </a:lnTo>
                  <a:lnTo>
                    <a:pt x="267599" y="267599"/>
                  </a:lnTo>
                  <a:close/>
                </a:path>
              </a:pathLst>
            </a:custGeom>
            <a:solidFill>
              <a:srgbClr val="D9D9D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object 30"/>
            <p:cNvSpPr/>
            <p:nvPr/>
          </p:nvSpPr>
          <p:spPr>
            <a:xfrm>
              <a:off x="6407412" y="1932750"/>
              <a:ext cx="267970" cy="267970"/>
            </a:xfrm>
            <a:custGeom>
              <a:avLst/>
              <a:gdLst/>
              <a:ahLst/>
              <a:cxnLst/>
              <a:rect l="l" t="t" r="r" b="b"/>
              <a:pathLst>
                <a:path w="267970" h="267969">
                  <a:moveTo>
                    <a:pt x="267599" y="267599"/>
                  </a:moveTo>
                  <a:lnTo>
                    <a:pt x="0" y="267599"/>
                  </a:lnTo>
                  <a:lnTo>
                    <a:pt x="0" y="0"/>
                  </a:lnTo>
                  <a:lnTo>
                    <a:pt x="267599" y="0"/>
                  </a:lnTo>
                  <a:lnTo>
                    <a:pt x="267599" y="267599"/>
                  </a:lnTo>
                  <a:close/>
                </a:path>
              </a:pathLst>
            </a:custGeom>
            <a:solidFill>
              <a:srgbClr val="99999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object 31"/>
            <p:cNvSpPr/>
            <p:nvPr/>
          </p:nvSpPr>
          <p:spPr>
            <a:xfrm>
              <a:off x="6722337" y="1932750"/>
              <a:ext cx="267970" cy="267970"/>
            </a:xfrm>
            <a:custGeom>
              <a:avLst/>
              <a:gdLst/>
              <a:ahLst/>
              <a:cxnLst/>
              <a:rect l="l" t="t" r="r" b="b"/>
              <a:pathLst>
                <a:path w="267970" h="267969">
                  <a:moveTo>
                    <a:pt x="267599" y="267599"/>
                  </a:moveTo>
                  <a:lnTo>
                    <a:pt x="0" y="267599"/>
                  </a:lnTo>
                  <a:lnTo>
                    <a:pt x="0" y="0"/>
                  </a:lnTo>
                  <a:lnTo>
                    <a:pt x="267599" y="0"/>
                  </a:lnTo>
                  <a:lnTo>
                    <a:pt x="267599" y="267599"/>
                  </a:lnTo>
                  <a:close/>
                </a:path>
              </a:pathLst>
            </a:custGeom>
            <a:solidFill>
              <a:srgbClr val="F3F3F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2" name="object 32"/>
          <p:cNvSpPr/>
          <p:nvPr/>
        </p:nvSpPr>
        <p:spPr>
          <a:xfrm>
            <a:off x="2452183" y="3655800"/>
            <a:ext cx="357293" cy="357293"/>
          </a:xfrm>
          <a:custGeom>
            <a:avLst/>
            <a:gdLst/>
            <a:ahLst/>
            <a:cxnLst/>
            <a:rect l="l" t="t" r="r" b="b"/>
            <a:pathLst>
              <a:path w="267969" h="267969">
                <a:moveTo>
                  <a:pt x="267599" y="267599"/>
                </a:moveTo>
                <a:lnTo>
                  <a:pt x="0" y="267599"/>
                </a:lnTo>
                <a:lnTo>
                  <a:pt x="0" y="0"/>
                </a:lnTo>
                <a:lnTo>
                  <a:pt x="267599" y="0"/>
                </a:lnTo>
                <a:lnTo>
                  <a:pt x="267599" y="267599"/>
                </a:lnTo>
                <a:close/>
              </a:path>
            </a:pathLst>
          </a:custGeom>
          <a:solidFill>
            <a:srgbClr val="99999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object 33"/>
          <p:cNvSpPr/>
          <p:nvPr/>
        </p:nvSpPr>
        <p:spPr>
          <a:xfrm>
            <a:off x="2872083" y="3655800"/>
            <a:ext cx="357293" cy="357293"/>
          </a:xfrm>
          <a:custGeom>
            <a:avLst/>
            <a:gdLst/>
            <a:ahLst/>
            <a:cxnLst/>
            <a:rect l="l" t="t" r="r" b="b"/>
            <a:pathLst>
              <a:path w="267969" h="267969">
                <a:moveTo>
                  <a:pt x="267599" y="267599"/>
                </a:moveTo>
                <a:lnTo>
                  <a:pt x="0" y="267599"/>
                </a:lnTo>
                <a:lnTo>
                  <a:pt x="0" y="0"/>
                </a:lnTo>
                <a:lnTo>
                  <a:pt x="267599" y="0"/>
                </a:lnTo>
                <a:lnTo>
                  <a:pt x="267599" y="267599"/>
                </a:lnTo>
                <a:close/>
              </a:path>
            </a:pathLst>
          </a:custGeom>
          <a:solidFill>
            <a:srgbClr val="D9D9D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object 34"/>
          <p:cNvSpPr/>
          <p:nvPr/>
        </p:nvSpPr>
        <p:spPr>
          <a:xfrm>
            <a:off x="3291983" y="3655800"/>
            <a:ext cx="357293" cy="357293"/>
          </a:xfrm>
          <a:custGeom>
            <a:avLst/>
            <a:gdLst/>
            <a:ahLst/>
            <a:cxnLst/>
            <a:rect l="l" t="t" r="r" b="b"/>
            <a:pathLst>
              <a:path w="267969" h="267969">
                <a:moveTo>
                  <a:pt x="267599" y="267599"/>
                </a:moveTo>
                <a:lnTo>
                  <a:pt x="0" y="267599"/>
                </a:lnTo>
                <a:lnTo>
                  <a:pt x="0" y="0"/>
                </a:lnTo>
                <a:lnTo>
                  <a:pt x="267599" y="0"/>
                </a:lnTo>
                <a:lnTo>
                  <a:pt x="267599" y="267599"/>
                </a:lnTo>
                <a:close/>
              </a:path>
            </a:pathLst>
          </a:custGeom>
          <a:solidFill>
            <a:srgbClr val="66666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object 35"/>
          <p:cNvSpPr/>
          <p:nvPr/>
        </p:nvSpPr>
        <p:spPr>
          <a:xfrm>
            <a:off x="3711883" y="3655800"/>
            <a:ext cx="357293" cy="357293"/>
          </a:xfrm>
          <a:custGeom>
            <a:avLst/>
            <a:gdLst/>
            <a:ahLst/>
            <a:cxnLst/>
            <a:rect l="l" t="t" r="r" b="b"/>
            <a:pathLst>
              <a:path w="267969" h="267969">
                <a:moveTo>
                  <a:pt x="267599" y="267599"/>
                </a:moveTo>
                <a:lnTo>
                  <a:pt x="0" y="267599"/>
                </a:lnTo>
                <a:lnTo>
                  <a:pt x="0" y="0"/>
                </a:lnTo>
                <a:lnTo>
                  <a:pt x="267599" y="0"/>
                </a:lnTo>
                <a:lnTo>
                  <a:pt x="267599" y="267599"/>
                </a:lnTo>
                <a:close/>
              </a:path>
            </a:pathLst>
          </a:custGeom>
          <a:solidFill>
            <a:srgbClr val="F3F3F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6" name="object 36"/>
          <p:cNvGrpSpPr/>
          <p:nvPr/>
        </p:nvGrpSpPr>
        <p:grpSpPr>
          <a:xfrm>
            <a:off x="4131783" y="2577000"/>
            <a:ext cx="1197187" cy="1435947"/>
            <a:chOff x="3098837" y="1932750"/>
            <a:chExt cx="897890" cy="1076960"/>
          </a:xfrm>
        </p:grpSpPr>
        <p:sp>
          <p:nvSpPr>
            <p:cNvPr id="37" name="object 37"/>
            <p:cNvSpPr/>
            <p:nvPr/>
          </p:nvSpPr>
          <p:spPr>
            <a:xfrm>
              <a:off x="3098837" y="2741850"/>
              <a:ext cx="267970" cy="267970"/>
            </a:xfrm>
            <a:custGeom>
              <a:avLst/>
              <a:gdLst/>
              <a:ahLst/>
              <a:cxnLst/>
              <a:rect l="l" t="t" r="r" b="b"/>
              <a:pathLst>
                <a:path w="267970" h="267969">
                  <a:moveTo>
                    <a:pt x="267599" y="267599"/>
                  </a:moveTo>
                  <a:lnTo>
                    <a:pt x="0" y="267599"/>
                  </a:lnTo>
                  <a:lnTo>
                    <a:pt x="0" y="0"/>
                  </a:lnTo>
                  <a:lnTo>
                    <a:pt x="267599" y="0"/>
                  </a:lnTo>
                  <a:lnTo>
                    <a:pt x="267599" y="267599"/>
                  </a:lnTo>
                  <a:close/>
                </a:path>
              </a:pathLst>
            </a:custGeom>
            <a:solidFill>
              <a:srgbClr val="EEEEE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object 38"/>
            <p:cNvSpPr/>
            <p:nvPr/>
          </p:nvSpPr>
          <p:spPr>
            <a:xfrm>
              <a:off x="3413762" y="2741850"/>
              <a:ext cx="267970" cy="267970"/>
            </a:xfrm>
            <a:custGeom>
              <a:avLst/>
              <a:gdLst/>
              <a:ahLst/>
              <a:cxnLst/>
              <a:rect l="l" t="t" r="r" b="b"/>
              <a:pathLst>
                <a:path w="267970" h="267969">
                  <a:moveTo>
                    <a:pt x="267599" y="267599"/>
                  </a:moveTo>
                  <a:lnTo>
                    <a:pt x="0" y="267599"/>
                  </a:lnTo>
                  <a:lnTo>
                    <a:pt x="0" y="0"/>
                  </a:lnTo>
                  <a:lnTo>
                    <a:pt x="267599" y="0"/>
                  </a:lnTo>
                  <a:lnTo>
                    <a:pt x="267599" y="267599"/>
                  </a:lnTo>
                  <a:close/>
                </a:path>
              </a:pathLst>
            </a:custGeom>
            <a:solidFill>
              <a:srgbClr val="43434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object 39"/>
            <p:cNvSpPr/>
            <p:nvPr/>
          </p:nvSpPr>
          <p:spPr>
            <a:xfrm>
              <a:off x="3232637" y="2348549"/>
              <a:ext cx="229235" cy="393700"/>
            </a:xfrm>
            <a:custGeom>
              <a:avLst/>
              <a:gdLst/>
              <a:ahLst/>
              <a:cxnLst/>
              <a:rect l="l" t="t" r="r" b="b"/>
              <a:pathLst>
                <a:path w="229235" h="393700">
                  <a:moveTo>
                    <a:pt x="0" y="393300"/>
                  </a:moveTo>
                  <a:lnTo>
                    <a:pt x="228790" y="0"/>
                  </a:lnTo>
                </a:path>
              </a:pathLst>
            </a:custGeom>
            <a:ln w="28574">
              <a:solidFill>
                <a:srgbClr val="FFD4E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0" name="object 40"/>
            <p:cNvPicPr/>
            <p:nvPr/>
          </p:nvPicPr>
          <p:blipFill>
            <a:blip r:embed="rId9" cstate="print"/>
            <a:stretch>
              <a:fillRect/>
            </a:stretch>
          </p:blipFill>
          <p:spPr>
            <a:xfrm>
              <a:off x="3406342" y="2222171"/>
              <a:ext cx="134577" cy="164397"/>
            </a:xfrm>
            <a:prstGeom prst="rect">
              <a:avLst/>
            </a:prstGeom>
          </p:spPr>
        </p:pic>
        <p:sp>
          <p:nvSpPr>
            <p:cNvPr id="41" name="object 41"/>
            <p:cNvSpPr/>
            <p:nvPr/>
          </p:nvSpPr>
          <p:spPr>
            <a:xfrm>
              <a:off x="3547562" y="2371800"/>
              <a:ext cx="0" cy="370205"/>
            </a:xfrm>
            <a:custGeom>
              <a:avLst/>
              <a:gdLst/>
              <a:ahLst/>
              <a:cxnLst/>
              <a:rect l="l" t="t" r="r" b="b"/>
              <a:pathLst>
                <a:path h="370205">
                  <a:moveTo>
                    <a:pt x="0" y="370049"/>
                  </a:moveTo>
                  <a:lnTo>
                    <a:pt x="0" y="0"/>
                  </a:lnTo>
                </a:path>
              </a:pathLst>
            </a:custGeom>
            <a:ln w="28574">
              <a:solidFill>
                <a:srgbClr val="E1144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2" name="object 42"/>
            <p:cNvPicPr/>
            <p:nvPr/>
          </p:nvPicPr>
          <p:blipFill>
            <a:blip r:embed="rId10" cstate="print"/>
            <a:stretch>
              <a:fillRect/>
            </a:stretch>
          </p:blipFill>
          <p:spPr>
            <a:xfrm>
              <a:off x="3486076" y="2227836"/>
              <a:ext cx="122971" cy="158251"/>
            </a:xfrm>
            <a:prstGeom prst="rect">
              <a:avLst/>
            </a:prstGeom>
          </p:spPr>
        </p:pic>
        <p:sp>
          <p:nvSpPr>
            <p:cNvPr id="43" name="object 43"/>
            <p:cNvSpPr/>
            <p:nvPr/>
          </p:nvSpPr>
          <p:spPr>
            <a:xfrm>
              <a:off x="3728687" y="2741850"/>
              <a:ext cx="267970" cy="267970"/>
            </a:xfrm>
            <a:custGeom>
              <a:avLst/>
              <a:gdLst/>
              <a:ahLst/>
              <a:cxnLst/>
              <a:rect l="l" t="t" r="r" b="b"/>
              <a:pathLst>
                <a:path w="267970" h="267969">
                  <a:moveTo>
                    <a:pt x="267599" y="267599"/>
                  </a:moveTo>
                  <a:lnTo>
                    <a:pt x="0" y="267599"/>
                  </a:lnTo>
                  <a:lnTo>
                    <a:pt x="0" y="0"/>
                  </a:lnTo>
                  <a:lnTo>
                    <a:pt x="267599" y="0"/>
                  </a:lnTo>
                  <a:lnTo>
                    <a:pt x="267599" y="267599"/>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object 44"/>
            <p:cNvSpPr/>
            <p:nvPr/>
          </p:nvSpPr>
          <p:spPr>
            <a:xfrm>
              <a:off x="3633697" y="2348549"/>
              <a:ext cx="229235" cy="393700"/>
            </a:xfrm>
            <a:custGeom>
              <a:avLst/>
              <a:gdLst/>
              <a:ahLst/>
              <a:cxnLst/>
              <a:rect l="l" t="t" r="r" b="b"/>
              <a:pathLst>
                <a:path w="229235" h="393700">
                  <a:moveTo>
                    <a:pt x="228790" y="393300"/>
                  </a:moveTo>
                  <a:lnTo>
                    <a:pt x="0" y="0"/>
                  </a:lnTo>
                </a:path>
              </a:pathLst>
            </a:custGeom>
            <a:ln w="28574">
              <a:solidFill>
                <a:srgbClr val="FF617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5" name="object 45"/>
            <p:cNvPicPr/>
            <p:nvPr/>
          </p:nvPicPr>
          <p:blipFill>
            <a:blip r:embed="rId11" cstate="print"/>
            <a:stretch>
              <a:fillRect/>
            </a:stretch>
          </p:blipFill>
          <p:spPr>
            <a:xfrm>
              <a:off x="3554204" y="2222171"/>
              <a:ext cx="134577" cy="164397"/>
            </a:xfrm>
            <a:prstGeom prst="rect">
              <a:avLst/>
            </a:prstGeom>
          </p:spPr>
        </p:pic>
        <p:sp>
          <p:nvSpPr>
            <p:cNvPr id="46" name="object 46"/>
            <p:cNvSpPr/>
            <p:nvPr/>
          </p:nvSpPr>
          <p:spPr>
            <a:xfrm>
              <a:off x="3098837" y="1932750"/>
              <a:ext cx="267970" cy="267970"/>
            </a:xfrm>
            <a:custGeom>
              <a:avLst/>
              <a:gdLst/>
              <a:ahLst/>
              <a:cxnLst/>
              <a:rect l="l" t="t" r="r" b="b"/>
              <a:pathLst>
                <a:path w="267970" h="267969">
                  <a:moveTo>
                    <a:pt x="267599" y="267599"/>
                  </a:moveTo>
                  <a:lnTo>
                    <a:pt x="0" y="267599"/>
                  </a:lnTo>
                  <a:lnTo>
                    <a:pt x="0" y="0"/>
                  </a:lnTo>
                  <a:lnTo>
                    <a:pt x="267599" y="0"/>
                  </a:lnTo>
                  <a:lnTo>
                    <a:pt x="267599" y="267599"/>
                  </a:lnTo>
                  <a:close/>
                </a:path>
              </a:pathLst>
            </a:custGeom>
            <a:solidFill>
              <a:srgbClr val="99999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object 47"/>
            <p:cNvSpPr/>
            <p:nvPr/>
          </p:nvSpPr>
          <p:spPr>
            <a:xfrm>
              <a:off x="3413762" y="1932750"/>
              <a:ext cx="267970" cy="267970"/>
            </a:xfrm>
            <a:custGeom>
              <a:avLst/>
              <a:gdLst/>
              <a:ahLst/>
              <a:cxnLst/>
              <a:rect l="l" t="t" r="r" b="b"/>
              <a:pathLst>
                <a:path w="267970" h="267969">
                  <a:moveTo>
                    <a:pt x="267599" y="267599"/>
                  </a:moveTo>
                  <a:lnTo>
                    <a:pt x="0" y="267599"/>
                  </a:lnTo>
                  <a:lnTo>
                    <a:pt x="0" y="0"/>
                  </a:lnTo>
                  <a:lnTo>
                    <a:pt x="267599" y="0"/>
                  </a:lnTo>
                  <a:lnTo>
                    <a:pt x="267599" y="267599"/>
                  </a:lnTo>
                  <a:close/>
                </a:path>
              </a:pathLst>
            </a:custGeom>
            <a:solidFill>
              <a:srgbClr val="F3F3F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8" name="object 48"/>
          <p:cNvSpPr/>
          <p:nvPr/>
        </p:nvSpPr>
        <p:spPr>
          <a:xfrm>
            <a:off x="2452183" y="2577000"/>
            <a:ext cx="357293" cy="357293"/>
          </a:xfrm>
          <a:custGeom>
            <a:avLst/>
            <a:gdLst/>
            <a:ahLst/>
            <a:cxnLst/>
            <a:rect l="l" t="t" r="r" b="b"/>
            <a:pathLst>
              <a:path w="267969" h="267969">
                <a:moveTo>
                  <a:pt x="267599" y="267599"/>
                </a:moveTo>
                <a:lnTo>
                  <a:pt x="0" y="267599"/>
                </a:lnTo>
                <a:lnTo>
                  <a:pt x="0" y="0"/>
                </a:lnTo>
                <a:lnTo>
                  <a:pt x="267599" y="0"/>
                </a:lnTo>
                <a:lnTo>
                  <a:pt x="267599" y="267599"/>
                </a:lnTo>
                <a:close/>
              </a:path>
            </a:pathLst>
          </a:custGeom>
          <a:solidFill>
            <a:srgbClr val="D9D9D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object 49"/>
          <p:cNvSpPr/>
          <p:nvPr/>
        </p:nvSpPr>
        <p:spPr>
          <a:xfrm>
            <a:off x="2872083" y="2577000"/>
            <a:ext cx="357293" cy="357293"/>
          </a:xfrm>
          <a:custGeom>
            <a:avLst/>
            <a:gdLst/>
            <a:ahLst/>
            <a:cxnLst/>
            <a:rect l="l" t="t" r="r" b="b"/>
            <a:pathLst>
              <a:path w="267969" h="267969">
                <a:moveTo>
                  <a:pt x="267599" y="267599"/>
                </a:moveTo>
                <a:lnTo>
                  <a:pt x="0" y="267599"/>
                </a:lnTo>
                <a:lnTo>
                  <a:pt x="0" y="0"/>
                </a:lnTo>
                <a:lnTo>
                  <a:pt x="267599" y="0"/>
                </a:lnTo>
                <a:lnTo>
                  <a:pt x="267599" y="267599"/>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object 50"/>
          <p:cNvSpPr/>
          <p:nvPr/>
        </p:nvSpPr>
        <p:spPr>
          <a:xfrm>
            <a:off x="3291983" y="2577000"/>
            <a:ext cx="357293" cy="357293"/>
          </a:xfrm>
          <a:custGeom>
            <a:avLst/>
            <a:gdLst/>
            <a:ahLst/>
            <a:cxnLst/>
            <a:rect l="l" t="t" r="r" b="b"/>
            <a:pathLst>
              <a:path w="267969" h="267969">
                <a:moveTo>
                  <a:pt x="267599" y="267599"/>
                </a:moveTo>
                <a:lnTo>
                  <a:pt x="0" y="267599"/>
                </a:lnTo>
                <a:lnTo>
                  <a:pt x="0" y="0"/>
                </a:lnTo>
                <a:lnTo>
                  <a:pt x="267599" y="0"/>
                </a:lnTo>
                <a:lnTo>
                  <a:pt x="267599" y="267599"/>
                </a:lnTo>
                <a:close/>
              </a:path>
            </a:pathLst>
          </a:custGeom>
          <a:solidFill>
            <a:srgbClr val="B7B7B7"/>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object 51"/>
          <p:cNvSpPr/>
          <p:nvPr/>
        </p:nvSpPr>
        <p:spPr>
          <a:xfrm>
            <a:off x="3711883" y="2577000"/>
            <a:ext cx="357293" cy="357293"/>
          </a:xfrm>
          <a:custGeom>
            <a:avLst/>
            <a:gdLst/>
            <a:ahLst/>
            <a:cxnLst/>
            <a:rect l="l" t="t" r="r" b="b"/>
            <a:pathLst>
              <a:path w="267969" h="267969">
                <a:moveTo>
                  <a:pt x="267599" y="267599"/>
                </a:moveTo>
                <a:lnTo>
                  <a:pt x="0" y="267599"/>
                </a:lnTo>
                <a:lnTo>
                  <a:pt x="0" y="0"/>
                </a:lnTo>
                <a:lnTo>
                  <a:pt x="267599" y="0"/>
                </a:lnTo>
                <a:lnTo>
                  <a:pt x="267599" y="267599"/>
                </a:lnTo>
                <a:close/>
              </a:path>
            </a:pathLst>
          </a:custGeom>
          <a:solidFill>
            <a:srgbClr val="D9D9D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Title 53">
            <a:extLst>
              <a:ext uri="{FF2B5EF4-FFF2-40B4-BE49-F238E27FC236}">
                <a16:creationId xmlns:a16="http://schemas.microsoft.com/office/drawing/2014/main" id="{E29B571F-AFCE-7948-8B08-ECBA3A9ED489}"/>
              </a:ext>
            </a:extLst>
          </p:cNvPr>
          <p:cNvSpPr>
            <a:spLocks noGrp="1"/>
          </p:cNvSpPr>
          <p:nvPr>
            <p:ph type="title"/>
          </p:nvPr>
        </p:nvSpPr>
        <p:spPr/>
        <p:txBody>
          <a:bodyPr/>
          <a:lstStyle/>
          <a:p>
            <a:r>
              <a:rPr lang="en-US" dirty="0"/>
              <a:t>Transformers: Attention for Sequences (continued)</a:t>
            </a:r>
          </a:p>
        </p:txBody>
      </p:sp>
      <p:sp>
        <p:nvSpPr>
          <p:cNvPr id="55" name="object 46">
            <a:extLst>
              <a:ext uri="{FF2B5EF4-FFF2-40B4-BE49-F238E27FC236}">
                <a16:creationId xmlns:a16="http://schemas.microsoft.com/office/drawing/2014/main" id="{40002C51-1A30-1A48-9403-2EDB7071B240}"/>
              </a:ext>
            </a:extLst>
          </p:cNvPr>
          <p:cNvSpPr txBox="1"/>
          <p:nvPr/>
        </p:nvSpPr>
        <p:spPr>
          <a:xfrm>
            <a:off x="2981830" y="4513857"/>
            <a:ext cx="1817793" cy="386430"/>
          </a:xfrm>
          <a:prstGeom prst="rect">
            <a:avLst/>
          </a:prstGeom>
        </p:spPr>
        <p:txBody>
          <a:bodyPr vert="horz" wrap="square" lIns="0" tIns="16933" rIns="0" bIns="0" rtlCol="0">
            <a:spAutoFit/>
          </a:bodyPr>
          <a:lstStyle/>
          <a:p>
            <a:pPr marL="16933" marR="0" lvl="0" indent="0" algn="l" defTabSz="914400" rtl="0" eaLnBrk="1" fontAlgn="auto" latinLnBrk="0" hangingPunct="1">
              <a:lnSpc>
                <a:spcPct val="100000"/>
              </a:lnSpc>
              <a:spcBef>
                <a:spcPts val="133"/>
              </a:spcBef>
              <a:spcAft>
                <a:spcPts val="0"/>
              </a:spcAft>
              <a:buClrTx/>
              <a:buSzTx/>
              <a:buFontTx/>
              <a:buNone/>
              <a:tabLst/>
              <a:defRPr/>
            </a:pPr>
            <a:r>
              <a:rPr kumimoji="0" sz="2400" b="1" i="0" u="none" strike="noStrike" kern="1200" cap="none" spc="0" normalizeH="0" baseline="0" noProof="0" dirty="0">
                <a:ln>
                  <a:noFill/>
                </a:ln>
                <a:solidFill>
                  <a:srgbClr val="123693"/>
                </a:solidFill>
                <a:effectLst/>
                <a:uLnTx/>
                <a:uFillTx/>
                <a:latin typeface="Arial"/>
                <a:ea typeface="+mn-ea"/>
                <a:cs typeface="Arial"/>
              </a:rPr>
              <a:t>Convolution</a:t>
            </a:r>
            <a:endParaRPr kumimoji="0" sz="2400" b="0" i="0" u="none" strike="noStrike" kern="1200" cap="none" spc="0" normalizeH="0" baseline="0" noProof="0" dirty="0">
              <a:ln>
                <a:noFill/>
              </a:ln>
              <a:solidFill>
                <a:prstClr val="black"/>
              </a:solidFill>
              <a:effectLst/>
              <a:uLnTx/>
              <a:uFillTx/>
              <a:latin typeface="Arial"/>
              <a:ea typeface="+mn-ea"/>
              <a:cs typeface="Arial"/>
            </a:endParaRPr>
          </a:p>
        </p:txBody>
      </p:sp>
      <p:sp>
        <p:nvSpPr>
          <p:cNvPr id="56" name="object 47">
            <a:extLst>
              <a:ext uri="{FF2B5EF4-FFF2-40B4-BE49-F238E27FC236}">
                <a16:creationId xmlns:a16="http://schemas.microsoft.com/office/drawing/2014/main" id="{2F9F8C8D-21EE-A847-84CC-3A49DAF1EF6D}"/>
              </a:ext>
            </a:extLst>
          </p:cNvPr>
          <p:cNvSpPr txBox="1"/>
          <p:nvPr/>
        </p:nvSpPr>
        <p:spPr>
          <a:xfrm>
            <a:off x="7382695" y="4513857"/>
            <a:ext cx="1838960" cy="386430"/>
          </a:xfrm>
          <a:prstGeom prst="rect">
            <a:avLst/>
          </a:prstGeom>
        </p:spPr>
        <p:txBody>
          <a:bodyPr vert="horz" wrap="square" lIns="0" tIns="16933" rIns="0" bIns="0" rtlCol="0">
            <a:spAutoFit/>
          </a:bodyPr>
          <a:lstStyle/>
          <a:p>
            <a:pPr marL="16933" marR="0" lvl="0" indent="0" algn="l" defTabSz="914400" rtl="0" eaLnBrk="1" fontAlgn="auto" latinLnBrk="0" hangingPunct="1">
              <a:lnSpc>
                <a:spcPct val="100000"/>
              </a:lnSpc>
              <a:spcBef>
                <a:spcPts val="133"/>
              </a:spcBef>
              <a:spcAft>
                <a:spcPts val="0"/>
              </a:spcAft>
              <a:buClrTx/>
              <a:buSzTx/>
              <a:buFontTx/>
              <a:buNone/>
              <a:tabLst/>
              <a:defRPr/>
            </a:pPr>
            <a:r>
              <a:rPr kumimoji="0" sz="2400" b="1" i="0" u="none" strike="noStrike" kern="1200" cap="none" spc="0" normalizeH="0" baseline="0" noProof="0" dirty="0">
                <a:ln>
                  <a:noFill/>
                </a:ln>
                <a:solidFill>
                  <a:srgbClr val="123693"/>
                </a:solidFill>
                <a:effectLst/>
                <a:uLnTx/>
                <a:uFillTx/>
                <a:latin typeface="Arial"/>
                <a:ea typeface="+mn-ea"/>
                <a:cs typeface="Arial"/>
              </a:rPr>
              <a:t>Transformer</a:t>
            </a:r>
            <a:endParaRPr kumimoji="0" sz="2400" b="0" i="0" u="none" strike="noStrike" kern="1200" cap="none" spc="0" normalizeH="0" baseline="0" noProof="0">
              <a:ln>
                <a:noFill/>
              </a:ln>
              <a:solidFill>
                <a:prstClr val="black"/>
              </a:solidFill>
              <a:effectLst/>
              <a:uLnTx/>
              <a:uFillTx/>
              <a:latin typeface="Arial"/>
              <a:ea typeface="+mn-ea"/>
              <a:cs typeface="Arial"/>
            </a:endParaRPr>
          </a:p>
        </p:txBody>
      </p:sp>
    </p:spTree>
    <p:extLst>
      <p:ext uri="{BB962C8B-B14F-4D97-AF65-F5344CB8AC3E}">
        <p14:creationId xmlns:p14="http://schemas.microsoft.com/office/powerpoint/2010/main" val="4184880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0FFE2-B3BE-364F-990A-26C490923A73}"/>
              </a:ext>
            </a:extLst>
          </p:cNvPr>
          <p:cNvSpPr>
            <a:spLocks noGrp="1"/>
          </p:cNvSpPr>
          <p:nvPr>
            <p:ph type="title"/>
          </p:nvPr>
        </p:nvSpPr>
        <p:spPr/>
        <p:txBody>
          <a:bodyPr/>
          <a:lstStyle/>
          <a:p>
            <a:r>
              <a:rPr lang="en-US" dirty="0"/>
              <a:t>Sequences</a:t>
            </a:r>
          </a:p>
        </p:txBody>
      </p:sp>
      <p:sp>
        <p:nvSpPr>
          <p:cNvPr id="3" name="Slide Number Placeholder 2">
            <a:extLst>
              <a:ext uri="{FF2B5EF4-FFF2-40B4-BE49-F238E27FC236}">
                <a16:creationId xmlns:a16="http://schemas.microsoft.com/office/drawing/2014/main" id="{EBEE618B-DB46-8B48-BF4A-92E0EF4356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0DDB0A-888B-469C-95C7-F248D335DDDC}" type="slidenum">
              <a:rPr kumimoji="0" lang="en-US" sz="2000" b="0" i="0" u="none" strike="noStrike" kern="1200" cap="none" spc="0" normalizeH="0" baseline="0" noProof="0" smtClean="0">
                <a:ln>
                  <a:noFill/>
                </a:ln>
                <a:solidFill>
                  <a:srgbClr val="999999"/>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2000" b="0" i="0" u="none" strike="noStrike" kern="1200" cap="none" spc="0" normalizeH="0" baseline="0" noProof="0">
              <a:ln>
                <a:noFill/>
              </a:ln>
              <a:solidFill>
                <a:srgbClr val="999999"/>
              </a:solidFill>
              <a:effectLst/>
              <a:uLnTx/>
              <a:uFillTx/>
              <a:latin typeface="Arial" panose="020B0604020202020204" pitchFamily="34" charset="0"/>
              <a:ea typeface="+mn-ea"/>
              <a:cs typeface="Arial" panose="020B0604020202020204" pitchFamily="34" charset="0"/>
            </a:endParaRPr>
          </a:p>
        </p:txBody>
      </p:sp>
      <p:grpSp>
        <p:nvGrpSpPr>
          <p:cNvPr id="31" name="Group 30">
            <a:extLst>
              <a:ext uri="{FF2B5EF4-FFF2-40B4-BE49-F238E27FC236}">
                <a16:creationId xmlns:a16="http://schemas.microsoft.com/office/drawing/2014/main" id="{FF004556-083D-E841-8AFF-1A3D8CE3B2DA}"/>
              </a:ext>
            </a:extLst>
          </p:cNvPr>
          <p:cNvGrpSpPr/>
          <p:nvPr/>
        </p:nvGrpSpPr>
        <p:grpSpPr>
          <a:xfrm>
            <a:off x="141678" y="1779820"/>
            <a:ext cx="11908644" cy="3583930"/>
            <a:chOff x="0" y="1369512"/>
            <a:chExt cx="9143999" cy="2751904"/>
          </a:xfrm>
        </p:grpSpPr>
        <p:sp>
          <p:nvSpPr>
            <p:cNvPr id="22" name="object 3">
              <a:extLst>
                <a:ext uri="{FF2B5EF4-FFF2-40B4-BE49-F238E27FC236}">
                  <a16:creationId xmlns:a16="http://schemas.microsoft.com/office/drawing/2014/main" id="{D12715B2-B9F9-C342-B738-AF0CEB242A27}"/>
                </a:ext>
              </a:extLst>
            </p:cNvPr>
            <p:cNvSpPr txBox="1"/>
            <p:nvPr/>
          </p:nvSpPr>
          <p:spPr>
            <a:xfrm>
              <a:off x="2629925" y="2386201"/>
              <a:ext cx="4849563" cy="1735215"/>
            </a:xfrm>
            <a:prstGeom prst="rect">
              <a:avLst/>
            </a:prstGeom>
          </p:spPr>
          <p:txBody>
            <a:bodyPr vert="horz" wrap="square" lIns="0" tIns="119380" rIns="0" bIns="0" rtlCol="0">
              <a:spAutoFit/>
            </a:bodyPr>
            <a:lstStyle/>
            <a:p>
              <a:pPr marL="12700" marR="0" lvl="0" indent="0" algn="l" defTabSz="914400" rtl="0" eaLnBrk="1" fontAlgn="auto" latinLnBrk="0" hangingPunct="1">
                <a:lnSpc>
                  <a:spcPct val="100000"/>
                </a:lnSpc>
                <a:spcBef>
                  <a:spcPts val="940"/>
                </a:spcBef>
                <a:spcAft>
                  <a:spcPts val="0"/>
                </a:spcAft>
                <a:buClrTx/>
                <a:buSzTx/>
                <a:buFontTx/>
                <a:buNone/>
                <a:tabLst/>
                <a:defRPr/>
              </a:pPr>
              <a:r>
                <a:rPr kumimoji="0" sz="2400" b="0" i="0" u="none" strike="noStrike" kern="1200" cap="none" spc="40" normalizeH="0" baseline="0" noProof="0" dirty="0">
                  <a:ln>
                    <a:noFill/>
                  </a:ln>
                  <a:solidFill>
                    <a:srgbClr val="999999"/>
                  </a:solidFill>
                  <a:effectLst/>
                  <a:uLnTx/>
                  <a:uFillTx/>
                  <a:latin typeface="Arial" panose="020B0604020202020204" pitchFamily="34" charset="0"/>
                  <a:ea typeface="+mn-ea"/>
                  <a:cs typeface="Arial" panose="020B0604020202020204" pitchFamily="34" charset="0"/>
                </a:rPr>
                <a:t>Collections</a:t>
              </a:r>
              <a:r>
                <a:rPr kumimoji="0" sz="2400" b="0" i="0" u="none" strike="noStrike" kern="1200" cap="none" spc="-10" normalizeH="0" baseline="0" noProof="0" dirty="0">
                  <a:ln>
                    <a:noFill/>
                  </a:ln>
                  <a:solidFill>
                    <a:srgbClr val="999999"/>
                  </a:solidFill>
                  <a:effectLst/>
                  <a:uLnTx/>
                  <a:uFillTx/>
                  <a:latin typeface="Arial" panose="020B0604020202020204" pitchFamily="34" charset="0"/>
                  <a:ea typeface="+mn-ea"/>
                  <a:cs typeface="Arial" panose="020B0604020202020204" pitchFamily="34" charset="0"/>
                </a:rPr>
                <a:t> </a:t>
              </a:r>
              <a:r>
                <a:rPr kumimoji="0" sz="2400" b="0" i="0" u="none" strike="noStrike" kern="1200" cap="none" spc="80" normalizeH="0" baseline="0" noProof="0" dirty="0">
                  <a:ln>
                    <a:noFill/>
                  </a:ln>
                  <a:solidFill>
                    <a:srgbClr val="999999"/>
                  </a:solidFill>
                  <a:effectLst/>
                  <a:uLnTx/>
                  <a:uFillTx/>
                  <a:latin typeface="Arial" panose="020B0604020202020204" pitchFamily="34" charset="0"/>
                  <a:ea typeface="+mn-ea"/>
                  <a:cs typeface="Arial" panose="020B0604020202020204" pitchFamily="34" charset="0"/>
                </a:rPr>
                <a:t>of</a:t>
              </a:r>
              <a:r>
                <a:rPr kumimoji="0" sz="2400" b="0" i="0" u="none" strike="noStrike" kern="1200" cap="none" spc="-10" normalizeH="0" baseline="0" noProof="0" dirty="0">
                  <a:ln>
                    <a:noFill/>
                  </a:ln>
                  <a:solidFill>
                    <a:srgbClr val="999999"/>
                  </a:solidFill>
                  <a:effectLst/>
                  <a:uLnTx/>
                  <a:uFillTx/>
                  <a:latin typeface="Arial" panose="020B0604020202020204" pitchFamily="34" charset="0"/>
                  <a:ea typeface="+mn-ea"/>
                  <a:cs typeface="Arial" panose="020B0604020202020204" pitchFamily="34" charset="0"/>
                </a:rPr>
                <a:t> </a:t>
              </a:r>
              <a:r>
                <a:rPr kumimoji="0" sz="2400" b="0" i="0" u="none" strike="noStrike" kern="1200" cap="none" spc="45" normalizeH="0" baseline="0" noProof="0" dirty="0">
                  <a:ln>
                    <a:noFill/>
                  </a:ln>
                  <a:solidFill>
                    <a:srgbClr val="999999"/>
                  </a:solidFill>
                  <a:effectLst/>
                  <a:uLnTx/>
                  <a:uFillTx/>
                  <a:latin typeface="Arial" panose="020B0604020202020204" pitchFamily="34" charset="0"/>
                  <a:ea typeface="+mn-ea"/>
                  <a:cs typeface="Arial" panose="020B0604020202020204" pitchFamily="34" charset="0"/>
                </a:rPr>
                <a:t>elements</a:t>
              </a:r>
              <a:r>
                <a:rPr kumimoji="0" sz="2400" b="0" i="0" u="none" strike="noStrike" kern="1200" cap="none" spc="-10" normalizeH="0" baseline="0" noProof="0" dirty="0">
                  <a:ln>
                    <a:noFill/>
                  </a:ln>
                  <a:solidFill>
                    <a:srgbClr val="999999"/>
                  </a:solidFill>
                  <a:effectLst/>
                  <a:uLnTx/>
                  <a:uFillTx/>
                  <a:latin typeface="Arial" panose="020B0604020202020204" pitchFamily="34" charset="0"/>
                  <a:ea typeface="+mn-ea"/>
                  <a:cs typeface="Arial" panose="020B0604020202020204" pitchFamily="34" charset="0"/>
                </a:rPr>
                <a:t> </a:t>
              </a:r>
              <a:r>
                <a:rPr kumimoji="0" sz="2400" b="0" i="0" u="none" strike="noStrike" kern="1200" cap="none" spc="0" normalizeH="0" baseline="0" noProof="0" dirty="0">
                  <a:ln>
                    <a:noFill/>
                  </a:ln>
                  <a:solidFill>
                    <a:srgbClr val="999999"/>
                  </a:solidFill>
                  <a:effectLst/>
                  <a:uLnTx/>
                  <a:uFillTx/>
                  <a:latin typeface="Arial" panose="020B0604020202020204" pitchFamily="34" charset="0"/>
                  <a:ea typeface="+mn-ea"/>
                  <a:cs typeface="Arial" panose="020B0604020202020204" pitchFamily="34" charset="0"/>
                </a:rPr>
                <a:t>where:</a:t>
              </a:r>
              <a:endParaRPr kumimoji="0" lang="en-US" sz="2400" b="0" i="0" u="none" strike="noStrike" kern="1200" cap="none" spc="0" normalizeH="0" baseline="0" noProof="0" dirty="0">
                <a:ln>
                  <a:noFill/>
                </a:ln>
                <a:solidFill>
                  <a:srgbClr val="999999"/>
                </a:solidFill>
                <a:effectLst/>
                <a:uLnTx/>
                <a:uFillTx/>
                <a:latin typeface="Arial" panose="020B0604020202020204" pitchFamily="34" charset="0"/>
                <a:ea typeface="+mn-ea"/>
                <a:cs typeface="Arial" panose="020B0604020202020204" pitchFamily="34" charset="0"/>
              </a:endParaRPr>
            </a:p>
            <a:p>
              <a:pPr marL="469900" marR="0" lvl="0" indent="-367030" algn="l" defTabSz="914400" rtl="0" eaLnBrk="1" fontAlgn="auto" latinLnBrk="0" hangingPunct="1">
                <a:lnSpc>
                  <a:spcPct val="100000"/>
                </a:lnSpc>
                <a:spcBef>
                  <a:spcPts val="840"/>
                </a:spcBef>
                <a:spcAft>
                  <a:spcPts val="0"/>
                </a:spcAft>
                <a:buClrTx/>
                <a:buSzTx/>
                <a:buFontTx/>
                <a:buChar char="●"/>
                <a:tabLst>
                  <a:tab pos="469265" algn="l"/>
                  <a:tab pos="469900" algn="l"/>
                </a:tabLst>
                <a:defRPr/>
              </a:pPr>
              <a:r>
                <a:rPr kumimoji="0" sz="2400" b="1" i="0" u="none" strike="noStrike" kern="1200" cap="none" spc="35"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Order</a:t>
              </a:r>
              <a:r>
                <a:rPr kumimoji="0" sz="2400" b="1" i="0" u="none" strike="noStrike" kern="1200" cap="none" spc="-65" normalizeH="0" baseline="0" noProof="0" dirty="0">
                  <a:ln>
                    <a:noFill/>
                  </a:ln>
                  <a:solidFill>
                    <a:srgbClr val="999999"/>
                  </a:solidFill>
                  <a:effectLst/>
                  <a:uLnTx/>
                  <a:uFillTx/>
                  <a:latin typeface="Arial" panose="020B0604020202020204" pitchFamily="34" charset="0"/>
                  <a:ea typeface="+mn-ea"/>
                  <a:cs typeface="Arial" panose="020B0604020202020204" pitchFamily="34" charset="0"/>
                </a:rPr>
                <a:t> </a:t>
              </a:r>
              <a:r>
                <a:rPr kumimoji="0" sz="2400" b="0" i="0" u="none" strike="noStrike" kern="1200" cap="none" spc="70" normalizeH="0" baseline="0" noProof="0" dirty="0">
                  <a:ln>
                    <a:noFill/>
                  </a:ln>
                  <a:solidFill>
                    <a:srgbClr val="999999"/>
                  </a:solidFill>
                  <a:effectLst/>
                  <a:uLnTx/>
                  <a:uFillTx/>
                  <a:latin typeface="Arial" panose="020B0604020202020204" pitchFamily="34" charset="0"/>
                  <a:ea typeface="+mn-ea"/>
                  <a:cs typeface="Arial" panose="020B0604020202020204" pitchFamily="34" charset="0"/>
                </a:rPr>
                <a:t>matters</a:t>
              </a:r>
              <a:endParaRPr kumimoji="0" sz="2400" b="0" i="0" u="none" strike="noStrike" kern="1200" cap="none" spc="0" normalizeH="0" baseline="0" noProof="0" dirty="0">
                <a:ln>
                  <a:noFill/>
                </a:ln>
                <a:solidFill>
                  <a:srgbClr val="999999"/>
                </a:solidFill>
                <a:effectLst/>
                <a:uLnTx/>
                <a:uFillTx/>
                <a:latin typeface="Arial" panose="020B0604020202020204" pitchFamily="34" charset="0"/>
                <a:ea typeface="+mn-ea"/>
                <a:cs typeface="Arial" panose="020B0604020202020204" pitchFamily="34" charset="0"/>
              </a:endParaRPr>
            </a:p>
            <a:p>
              <a:pPr marL="469900" marR="386080" lvl="0" indent="-367030" algn="l" defTabSz="914400" rtl="0" eaLnBrk="1" fontAlgn="auto" latinLnBrk="0" hangingPunct="1">
                <a:lnSpc>
                  <a:spcPct val="114599"/>
                </a:lnSpc>
                <a:spcBef>
                  <a:spcPts val="0"/>
                </a:spcBef>
                <a:spcAft>
                  <a:spcPts val="0"/>
                </a:spcAft>
                <a:buClrTx/>
                <a:buSzTx/>
                <a:buFontTx/>
                <a:buChar char="●"/>
                <a:tabLst>
                  <a:tab pos="469265" algn="l"/>
                  <a:tab pos="469900" algn="l"/>
                </a:tabLst>
                <a:defRPr/>
              </a:pPr>
              <a:r>
                <a:rPr kumimoji="0" lang="en-US" sz="2400" b="1" i="0" u="none" strike="noStrike" kern="1200" cap="none" spc="15"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V</a:t>
              </a:r>
              <a:r>
                <a:rPr kumimoji="0" sz="2400" b="1" i="0" u="none" strike="noStrike" kern="1200" cap="none" spc="15"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ariable</a:t>
              </a:r>
              <a:r>
                <a:rPr kumimoji="0" sz="2400" b="1" i="0" u="none" strike="noStrike" kern="1200" cap="none" spc="-70" normalizeH="0" baseline="0" noProof="0" dirty="0">
                  <a:ln>
                    <a:noFill/>
                  </a:ln>
                  <a:solidFill>
                    <a:srgbClr val="999999"/>
                  </a:solidFill>
                  <a:effectLst/>
                  <a:uLnTx/>
                  <a:uFillTx/>
                  <a:latin typeface="Arial" panose="020B0604020202020204" pitchFamily="34" charset="0"/>
                  <a:ea typeface="+mn-ea"/>
                  <a:cs typeface="Arial" panose="020B0604020202020204" pitchFamily="34" charset="0"/>
                </a:rPr>
                <a:t> </a:t>
              </a:r>
              <a:r>
                <a:rPr kumimoji="0" sz="2400" b="0" i="0" u="none" strike="noStrike" kern="1200" cap="none" spc="60" normalizeH="0" baseline="0" noProof="0" dirty="0">
                  <a:ln>
                    <a:noFill/>
                  </a:ln>
                  <a:solidFill>
                    <a:srgbClr val="999999"/>
                  </a:solidFill>
                  <a:effectLst/>
                  <a:uLnTx/>
                  <a:uFillTx/>
                  <a:latin typeface="Arial" panose="020B0604020202020204" pitchFamily="34" charset="0"/>
                  <a:ea typeface="+mn-ea"/>
                  <a:cs typeface="Arial" panose="020B0604020202020204" pitchFamily="34" charset="0"/>
                </a:rPr>
                <a:t>(potentially</a:t>
              </a:r>
              <a:r>
                <a:rPr kumimoji="0" lang="en-US" sz="2400" b="0" i="0" u="none" strike="noStrike" kern="1200" cap="none" spc="60" normalizeH="0" baseline="0" noProof="0" dirty="0">
                  <a:ln>
                    <a:noFill/>
                  </a:ln>
                  <a:solidFill>
                    <a:srgbClr val="999999"/>
                  </a:solidFill>
                  <a:effectLst/>
                  <a:uLnTx/>
                  <a:uFillTx/>
                  <a:latin typeface="Arial" panose="020B0604020202020204" pitchFamily="34" charset="0"/>
                  <a:ea typeface="+mn-ea"/>
                  <a:cs typeface="Arial" panose="020B0604020202020204" pitchFamily="34" charset="0"/>
                </a:rPr>
                <a:t> </a:t>
              </a:r>
              <a:r>
                <a:rPr kumimoji="0" sz="2400" b="0" i="0" u="none" strike="noStrike" kern="1200" cap="none" spc="60" normalizeH="0" baseline="0" noProof="0" dirty="0">
                  <a:ln>
                    <a:noFill/>
                  </a:ln>
                  <a:solidFill>
                    <a:srgbClr val="999999"/>
                  </a:solidFill>
                  <a:effectLst/>
                  <a:uLnTx/>
                  <a:uFillTx/>
                  <a:latin typeface="Arial" panose="020B0604020202020204" pitchFamily="34" charset="0"/>
                  <a:ea typeface="+mn-ea"/>
                  <a:cs typeface="Arial" panose="020B0604020202020204" pitchFamily="34" charset="0"/>
                </a:rPr>
                <a:t>inﬁnite)</a:t>
              </a:r>
              <a:r>
                <a:rPr kumimoji="0" sz="2400" b="0" i="0" u="none" strike="noStrike" kern="1200" cap="none" spc="-10" normalizeH="0" baseline="0" noProof="0" dirty="0">
                  <a:ln>
                    <a:noFill/>
                  </a:ln>
                  <a:solidFill>
                    <a:srgbClr val="999999"/>
                  </a:solidFill>
                  <a:effectLst/>
                  <a:uLnTx/>
                  <a:uFillTx/>
                  <a:latin typeface="Arial" panose="020B0604020202020204" pitchFamily="34" charset="0"/>
                  <a:ea typeface="+mn-ea"/>
                  <a:cs typeface="Arial" panose="020B0604020202020204" pitchFamily="34" charset="0"/>
                </a:rPr>
                <a:t> </a:t>
              </a:r>
              <a:r>
                <a:rPr kumimoji="0" sz="2400" b="0" i="0" u="none" strike="noStrike" kern="1200" cap="none" spc="40" normalizeH="0" baseline="0" noProof="0" dirty="0">
                  <a:ln>
                    <a:noFill/>
                  </a:ln>
                  <a:solidFill>
                    <a:srgbClr val="999999"/>
                  </a:solidFill>
                  <a:effectLst/>
                  <a:uLnTx/>
                  <a:uFillTx/>
                  <a:latin typeface="Arial" panose="020B0604020202020204" pitchFamily="34" charset="0"/>
                  <a:ea typeface="+mn-ea"/>
                  <a:cs typeface="Arial" panose="020B0604020202020204" pitchFamily="34" charset="0"/>
                </a:rPr>
                <a:t>length</a:t>
              </a:r>
              <a:endParaRPr kumimoji="0" lang="en-US" sz="2400" b="0" i="0" u="none" strike="noStrike" kern="1200" cap="none" spc="40" normalizeH="0" baseline="0" noProof="0" dirty="0">
                <a:ln>
                  <a:noFill/>
                </a:ln>
                <a:solidFill>
                  <a:srgbClr val="999999"/>
                </a:solidFill>
                <a:effectLst/>
                <a:uLnTx/>
                <a:uFillTx/>
                <a:latin typeface="Arial" panose="020B0604020202020204" pitchFamily="34" charset="0"/>
                <a:ea typeface="+mn-ea"/>
                <a:cs typeface="Arial" panose="020B0604020202020204" pitchFamily="34" charset="0"/>
              </a:endParaRPr>
            </a:p>
            <a:p>
              <a:pPr marL="469900" marR="386080" lvl="0" indent="-367030" algn="l" defTabSz="914400" rtl="0" eaLnBrk="1" fontAlgn="auto" latinLnBrk="0" hangingPunct="1">
                <a:lnSpc>
                  <a:spcPct val="114599"/>
                </a:lnSpc>
                <a:spcBef>
                  <a:spcPts val="0"/>
                </a:spcBef>
                <a:spcAft>
                  <a:spcPts val="0"/>
                </a:spcAft>
                <a:buClrTx/>
                <a:buSzTx/>
                <a:buFontTx/>
                <a:buChar char="●"/>
                <a:tabLst>
                  <a:tab pos="469265" algn="l"/>
                  <a:tab pos="469900" algn="l"/>
                </a:tabLst>
                <a:defRPr/>
              </a:pPr>
              <a:r>
                <a:rPr kumimoji="0" lang="en-US" sz="2400" b="0" i="0" u="none" strike="noStrike" kern="1200" cap="none" spc="15" normalizeH="0" baseline="0" noProof="0" dirty="0">
                  <a:ln>
                    <a:noFill/>
                  </a:ln>
                  <a:solidFill>
                    <a:srgbClr val="999999"/>
                  </a:solidFill>
                  <a:effectLst/>
                  <a:uLnTx/>
                  <a:uFillTx/>
                  <a:latin typeface="Arial" panose="020B0604020202020204" pitchFamily="34" charset="0"/>
                  <a:ea typeface="+mn-ea"/>
                  <a:cs typeface="Arial" panose="020B0604020202020204" pitchFamily="34" charset="0"/>
                </a:rPr>
                <a:t>Elements can be</a:t>
              </a:r>
              <a:r>
                <a:rPr kumimoji="0" lang="en-US" sz="2400" b="1" i="0" u="none" strike="noStrike" kern="1200" cap="none" spc="15"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repeated</a:t>
              </a:r>
            </a:p>
            <a:p>
              <a:pPr marL="469900" marR="386080" lvl="0" indent="-367030" algn="l" defTabSz="914400" rtl="0" eaLnBrk="1" fontAlgn="auto" latinLnBrk="0" hangingPunct="1">
                <a:lnSpc>
                  <a:spcPct val="114599"/>
                </a:lnSpc>
                <a:spcBef>
                  <a:spcPts val="0"/>
                </a:spcBef>
                <a:spcAft>
                  <a:spcPts val="0"/>
                </a:spcAft>
                <a:buClrTx/>
                <a:buSzTx/>
                <a:buFontTx/>
                <a:buChar char="●"/>
                <a:tabLst>
                  <a:tab pos="469265" algn="l"/>
                  <a:tab pos="469900" algn="l"/>
                </a:tabLst>
                <a:defRPr/>
              </a:pPr>
              <a:endParaRPr kumimoji="0" sz="2400" b="0" i="0" u="none" strike="noStrike" kern="1200" cap="none" spc="0" normalizeH="0" baseline="0" noProof="0" dirty="0">
                <a:ln>
                  <a:noFill/>
                </a:ln>
                <a:solidFill>
                  <a:srgbClr val="999999"/>
                </a:solidFill>
                <a:effectLst/>
                <a:uLnTx/>
                <a:uFillTx/>
                <a:latin typeface="Arial" panose="020B0604020202020204" pitchFamily="34" charset="0"/>
                <a:ea typeface="+mn-ea"/>
                <a:cs typeface="Arial" panose="020B0604020202020204" pitchFamily="34" charset="0"/>
              </a:endParaRPr>
            </a:p>
          </p:txBody>
        </p:sp>
        <p:pic>
          <p:nvPicPr>
            <p:cNvPr id="23" name="object 4">
              <a:extLst>
                <a:ext uri="{FF2B5EF4-FFF2-40B4-BE49-F238E27FC236}">
                  <a16:creationId xmlns:a16="http://schemas.microsoft.com/office/drawing/2014/main" id="{DF40CFC6-6A19-574E-BC58-E77786821453}"/>
                </a:ext>
              </a:extLst>
            </p:cNvPr>
            <p:cNvPicPr/>
            <p:nvPr/>
          </p:nvPicPr>
          <p:blipFill>
            <a:blip r:embed="rId2" cstate="print"/>
            <a:stretch>
              <a:fillRect/>
            </a:stretch>
          </p:blipFill>
          <p:spPr>
            <a:xfrm>
              <a:off x="0" y="1369512"/>
              <a:ext cx="1064261" cy="701700"/>
            </a:xfrm>
            <a:prstGeom prst="rect">
              <a:avLst/>
            </a:prstGeom>
          </p:spPr>
        </p:pic>
        <p:pic>
          <p:nvPicPr>
            <p:cNvPr id="24" name="object 5">
              <a:extLst>
                <a:ext uri="{FF2B5EF4-FFF2-40B4-BE49-F238E27FC236}">
                  <a16:creationId xmlns:a16="http://schemas.microsoft.com/office/drawing/2014/main" id="{BE832288-1691-D94C-83A0-EAD8363F81D7}"/>
                </a:ext>
              </a:extLst>
            </p:cNvPr>
            <p:cNvPicPr/>
            <p:nvPr/>
          </p:nvPicPr>
          <p:blipFill>
            <a:blip r:embed="rId3" cstate="print"/>
            <a:stretch>
              <a:fillRect/>
            </a:stretch>
          </p:blipFill>
          <p:spPr>
            <a:xfrm>
              <a:off x="1154058" y="1369512"/>
              <a:ext cx="1077624" cy="701700"/>
            </a:xfrm>
            <a:prstGeom prst="rect">
              <a:avLst/>
            </a:prstGeom>
          </p:spPr>
        </p:pic>
        <p:pic>
          <p:nvPicPr>
            <p:cNvPr id="25" name="object 6">
              <a:extLst>
                <a:ext uri="{FF2B5EF4-FFF2-40B4-BE49-F238E27FC236}">
                  <a16:creationId xmlns:a16="http://schemas.microsoft.com/office/drawing/2014/main" id="{0AE83A94-D401-AD4F-9688-B6E4E8A1610E}"/>
                </a:ext>
              </a:extLst>
            </p:cNvPr>
            <p:cNvPicPr/>
            <p:nvPr/>
          </p:nvPicPr>
          <p:blipFill>
            <a:blip r:embed="rId4" cstate="print"/>
            <a:stretch>
              <a:fillRect/>
            </a:stretch>
          </p:blipFill>
          <p:spPr>
            <a:xfrm>
              <a:off x="2321479" y="1369512"/>
              <a:ext cx="1077623" cy="701700"/>
            </a:xfrm>
            <a:prstGeom prst="rect">
              <a:avLst/>
            </a:prstGeom>
          </p:spPr>
        </p:pic>
        <p:pic>
          <p:nvPicPr>
            <p:cNvPr id="26" name="object 7">
              <a:extLst>
                <a:ext uri="{FF2B5EF4-FFF2-40B4-BE49-F238E27FC236}">
                  <a16:creationId xmlns:a16="http://schemas.microsoft.com/office/drawing/2014/main" id="{D3A1DDBF-554D-3E4A-A6A0-E3AC7FE85456}"/>
                </a:ext>
              </a:extLst>
            </p:cNvPr>
            <p:cNvPicPr/>
            <p:nvPr/>
          </p:nvPicPr>
          <p:blipFill>
            <a:blip r:embed="rId5" cstate="print"/>
            <a:stretch>
              <a:fillRect/>
            </a:stretch>
          </p:blipFill>
          <p:spPr>
            <a:xfrm>
              <a:off x="3488900" y="1369512"/>
              <a:ext cx="1077623" cy="701700"/>
            </a:xfrm>
            <a:prstGeom prst="rect">
              <a:avLst/>
            </a:prstGeom>
          </p:spPr>
        </p:pic>
        <p:pic>
          <p:nvPicPr>
            <p:cNvPr id="27" name="object 8">
              <a:extLst>
                <a:ext uri="{FF2B5EF4-FFF2-40B4-BE49-F238E27FC236}">
                  <a16:creationId xmlns:a16="http://schemas.microsoft.com/office/drawing/2014/main" id="{4856AD8A-72D6-5C41-B0FC-CA65305CE034}"/>
                </a:ext>
              </a:extLst>
            </p:cNvPr>
            <p:cNvPicPr/>
            <p:nvPr/>
          </p:nvPicPr>
          <p:blipFill>
            <a:blip r:embed="rId5" cstate="print"/>
            <a:stretch>
              <a:fillRect/>
            </a:stretch>
          </p:blipFill>
          <p:spPr>
            <a:xfrm>
              <a:off x="4656321" y="1369512"/>
              <a:ext cx="1077623" cy="701700"/>
            </a:xfrm>
            <a:prstGeom prst="rect">
              <a:avLst/>
            </a:prstGeom>
          </p:spPr>
        </p:pic>
        <p:pic>
          <p:nvPicPr>
            <p:cNvPr id="28" name="object 9">
              <a:extLst>
                <a:ext uri="{FF2B5EF4-FFF2-40B4-BE49-F238E27FC236}">
                  <a16:creationId xmlns:a16="http://schemas.microsoft.com/office/drawing/2014/main" id="{29EF9875-35A7-E34F-A34D-0EED85C2845C}"/>
                </a:ext>
              </a:extLst>
            </p:cNvPr>
            <p:cNvPicPr/>
            <p:nvPr/>
          </p:nvPicPr>
          <p:blipFill>
            <a:blip r:embed="rId5" cstate="print"/>
            <a:stretch>
              <a:fillRect/>
            </a:stretch>
          </p:blipFill>
          <p:spPr>
            <a:xfrm>
              <a:off x="5823742" y="1369512"/>
              <a:ext cx="1077623" cy="701700"/>
            </a:xfrm>
            <a:prstGeom prst="rect">
              <a:avLst/>
            </a:prstGeom>
          </p:spPr>
        </p:pic>
        <p:pic>
          <p:nvPicPr>
            <p:cNvPr id="29" name="object 10">
              <a:extLst>
                <a:ext uri="{FF2B5EF4-FFF2-40B4-BE49-F238E27FC236}">
                  <a16:creationId xmlns:a16="http://schemas.microsoft.com/office/drawing/2014/main" id="{09FB1EC1-35B4-2D41-B9A2-7A3CC099CDF9}"/>
                </a:ext>
              </a:extLst>
            </p:cNvPr>
            <p:cNvPicPr/>
            <p:nvPr/>
          </p:nvPicPr>
          <p:blipFill>
            <a:blip r:embed="rId6" cstate="print"/>
            <a:stretch>
              <a:fillRect/>
            </a:stretch>
          </p:blipFill>
          <p:spPr>
            <a:xfrm>
              <a:off x="6991163" y="1369512"/>
              <a:ext cx="1038201" cy="701700"/>
            </a:xfrm>
            <a:prstGeom prst="rect">
              <a:avLst/>
            </a:prstGeom>
          </p:spPr>
        </p:pic>
        <p:pic>
          <p:nvPicPr>
            <p:cNvPr id="30" name="object 11">
              <a:extLst>
                <a:ext uri="{FF2B5EF4-FFF2-40B4-BE49-F238E27FC236}">
                  <a16:creationId xmlns:a16="http://schemas.microsoft.com/office/drawing/2014/main" id="{2B31B4D0-2B9C-9540-A4D4-12B5D1515962}"/>
                </a:ext>
              </a:extLst>
            </p:cNvPr>
            <p:cNvPicPr/>
            <p:nvPr/>
          </p:nvPicPr>
          <p:blipFill>
            <a:blip r:embed="rId7" cstate="print"/>
            <a:stretch>
              <a:fillRect/>
            </a:stretch>
          </p:blipFill>
          <p:spPr>
            <a:xfrm>
              <a:off x="8119162" y="1369512"/>
              <a:ext cx="1024837" cy="701700"/>
            </a:xfrm>
            <a:prstGeom prst="rect">
              <a:avLst/>
            </a:prstGeom>
          </p:spPr>
        </p:pic>
      </p:grpSp>
    </p:spTree>
    <p:extLst>
      <p:ext uri="{BB962C8B-B14F-4D97-AF65-F5344CB8AC3E}">
        <p14:creationId xmlns:p14="http://schemas.microsoft.com/office/powerpoint/2010/main" val="14268917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95"/>
          <p:cNvSpPr txBox="1"/>
          <p:nvPr/>
        </p:nvSpPr>
        <p:spPr>
          <a:xfrm>
            <a:off x="270600" y="989700"/>
            <a:ext cx="10962800" cy="1350400"/>
          </a:xfrm>
          <a:prstGeom prst="rect">
            <a:avLst/>
          </a:prstGeom>
          <a:noFill/>
          <a:ln>
            <a:noFill/>
          </a:ln>
        </p:spPr>
        <p:txBody>
          <a:bodyPr spcFirstLastPara="1" wrap="square" lIns="121900" tIns="121900" rIns="121900" bIns="121900" anchor="t" anchorCtr="0">
            <a:noAutofit/>
          </a:bodyPr>
          <a:lstStyle/>
          <a:p>
            <a:pPr defTabSz="1219170">
              <a:buClr>
                <a:srgbClr val="000000"/>
              </a:buClr>
              <a:defRPr/>
            </a:pPr>
            <a:r>
              <a:rPr lang="en" sz="4800" kern="0">
                <a:solidFill>
                  <a:srgbClr val="FFFFFF"/>
                </a:solidFill>
                <a:latin typeface="Arial" charset="0"/>
                <a:ea typeface="Arial" charset="0"/>
                <a:cs typeface="Arial" charset="0"/>
                <a:sym typeface="Roboto"/>
              </a:rPr>
              <a:t>Agenda</a:t>
            </a:r>
            <a:endParaRPr sz="4800" kern="0" dirty="0">
              <a:solidFill>
                <a:srgbClr val="FFFFFF"/>
              </a:solidFill>
              <a:latin typeface="Arial" charset="0"/>
              <a:ea typeface="Arial" charset="0"/>
              <a:cs typeface="Arial" charset="0"/>
              <a:sym typeface="Roboto"/>
            </a:endParaRPr>
          </a:p>
        </p:txBody>
      </p:sp>
      <p:graphicFrame>
        <p:nvGraphicFramePr>
          <p:cNvPr id="730" name="Google Shape;730;p95"/>
          <p:cNvGraphicFramePr/>
          <p:nvPr>
            <p:extLst>
              <p:ext uri="{D42A27DB-BD31-4B8C-83A1-F6EECF244321}">
                <p14:modId xmlns:p14="http://schemas.microsoft.com/office/powerpoint/2010/main" val="3342906079"/>
              </p:ext>
            </p:extLst>
          </p:nvPr>
        </p:nvGraphicFramePr>
        <p:xfrm>
          <a:off x="1305633" y="2413001"/>
          <a:ext cx="9652000" cy="4151653"/>
        </p:xfrm>
        <a:graphic>
          <a:graphicData uri="http://schemas.openxmlformats.org/drawingml/2006/table">
            <a:tbl>
              <a:tblPr>
                <a:noFill/>
              </a:tblPr>
              <a:tblGrid>
                <a:gridCol w="690233">
                  <a:extLst>
                    <a:ext uri="{9D8B030D-6E8A-4147-A177-3AD203B41FA5}">
                      <a16:colId xmlns:a16="http://schemas.microsoft.com/office/drawing/2014/main" val="20000"/>
                    </a:ext>
                  </a:extLst>
                </a:gridCol>
                <a:gridCol w="8961767">
                  <a:extLst>
                    <a:ext uri="{9D8B030D-6E8A-4147-A177-3AD203B41FA5}">
                      <a16:colId xmlns:a16="http://schemas.microsoft.com/office/drawing/2014/main" val="20001"/>
                    </a:ext>
                  </a:extLst>
                </a:gridCol>
              </a:tblGrid>
              <a:tr h="616133">
                <a:tc>
                  <a:txBody>
                    <a:bodyPr/>
                    <a:lstStyle/>
                    <a:p>
                      <a:pPr marL="0" lvl="0" indent="0" rtl="0">
                        <a:spcBef>
                          <a:spcPts val="0"/>
                        </a:spcBef>
                        <a:spcAft>
                          <a:spcPts val="0"/>
                        </a:spcAft>
                        <a:buNone/>
                      </a:pPr>
                      <a:endParaRPr sz="2400">
                        <a:solidFill>
                          <a:srgbClr val="666666"/>
                        </a:solidFill>
                        <a:latin typeface="Roboto"/>
                        <a:ea typeface="Roboto"/>
                        <a:cs typeface="Roboto"/>
                        <a:sym typeface="Roboto"/>
                      </a:endParaRPr>
                    </a:p>
                  </a:txBody>
                  <a:tcPr marL="121900" marR="121900"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Clr>
                          <a:schemeClr val="accent2"/>
                        </a:buClr>
                        <a:buSzPts val="1100"/>
                        <a:buFont typeface="Arial"/>
                        <a:buNone/>
                      </a:pPr>
                      <a:endParaRPr sz="2400" dirty="0">
                        <a:solidFill>
                          <a:schemeClr val="lt1"/>
                        </a:solidFill>
                        <a:latin typeface="Roboto"/>
                        <a:ea typeface="Roboto"/>
                        <a:cs typeface="Roboto"/>
                        <a:sym typeface="Roboto"/>
                      </a:endParaRPr>
                    </a:p>
                  </a:txBody>
                  <a:tcPr marL="121900" marR="121900"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609560">
                <a:tc>
                  <a:txBody>
                    <a:bodyPr/>
                    <a:lstStyle/>
                    <a:p>
                      <a:pPr marL="0" lvl="0" indent="0" rtl="0">
                        <a:spcBef>
                          <a:spcPts val="0"/>
                        </a:spcBef>
                        <a:spcAft>
                          <a:spcPts val="0"/>
                        </a:spcAft>
                        <a:buNone/>
                      </a:pPr>
                      <a:endParaRPr sz="2400">
                        <a:solidFill>
                          <a:srgbClr val="666666"/>
                        </a:solidFill>
                        <a:latin typeface="Roboto"/>
                        <a:ea typeface="Roboto"/>
                        <a:cs typeface="Roboto"/>
                        <a:sym typeface="Roboto"/>
                      </a:endParaRPr>
                    </a:p>
                  </a:txBody>
                  <a:tcPr marL="121900" marR="121900"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None/>
                      </a:pPr>
                      <a:r>
                        <a:rPr lang="en-US" sz="2400" dirty="0">
                          <a:solidFill>
                            <a:schemeClr val="lt1"/>
                          </a:solidFill>
                          <a:latin typeface="Arial" panose="020B0604020202020204" pitchFamily="34" charset="0"/>
                          <a:ea typeface="Roboto"/>
                          <a:cs typeface="Arial" panose="020B0604020202020204" pitchFamily="34" charset="0"/>
                          <a:sym typeface="Roboto"/>
                        </a:rPr>
                        <a:t>Anomaly Detection</a:t>
                      </a:r>
                    </a:p>
                    <a:p>
                      <a:pPr marL="0" lvl="0" indent="0" rtl="0">
                        <a:spcBef>
                          <a:spcPts val="0"/>
                        </a:spcBef>
                        <a:spcAft>
                          <a:spcPts val="0"/>
                        </a:spcAft>
                        <a:buNone/>
                      </a:pPr>
                      <a:endParaRPr lang="en-US" sz="2400" dirty="0">
                        <a:solidFill>
                          <a:schemeClr val="lt1"/>
                        </a:solidFill>
                        <a:latin typeface="Arial" panose="020B0604020202020204" pitchFamily="34" charset="0"/>
                        <a:ea typeface="Roboto"/>
                        <a:cs typeface="Arial" panose="020B0604020202020204" pitchFamily="34" charset="0"/>
                        <a:sym typeface="Roboto"/>
                      </a:endParaRPr>
                    </a:p>
                    <a:p>
                      <a:pPr marL="0" lvl="0" indent="0" rtl="0">
                        <a:spcBef>
                          <a:spcPts val="0"/>
                        </a:spcBef>
                        <a:spcAft>
                          <a:spcPts val="0"/>
                        </a:spcAft>
                        <a:buNone/>
                      </a:pPr>
                      <a:r>
                        <a:rPr lang="en-US" sz="2400" dirty="0">
                          <a:solidFill>
                            <a:schemeClr val="lt1"/>
                          </a:solidFill>
                          <a:latin typeface="Arial" panose="020B0604020202020204" pitchFamily="34" charset="0"/>
                          <a:ea typeface="Roboto"/>
                          <a:cs typeface="Arial" panose="020B0604020202020204" pitchFamily="34" charset="0"/>
                          <a:sym typeface="Roboto"/>
                        </a:rPr>
                        <a:t>Autoencoders</a:t>
                      </a:r>
                    </a:p>
                    <a:p>
                      <a:pPr marL="0" lvl="0" indent="0" rtl="0">
                        <a:spcBef>
                          <a:spcPts val="0"/>
                        </a:spcBef>
                        <a:spcAft>
                          <a:spcPts val="0"/>
                        </a:spcAft>
                        <a:buNone/>
                      </a:pPr>
                      <a:endParaRPr lang="en-US" sz="2400" dirty="0">
                        <a:solidFill>
                          <a:schemeClr val="lt1"/>
                        </a:solidFill>
                        <a:latin typeface="Arial" panose="020B0604020202020204" pitchFamily="34" charset="0"/>
                        <a:ea typeface="Roboto"/>
                        <a:cs typeface="Arial" panose="020B0604020202020204" pitchFamily="34" charset="0"/>
                        <a:sym typeface="Roboto"/>
                      </a:endParaRPr>
                    </a:p>
                  </a:txBody>
                  <a:tcPr marL="121900" marR="121900"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609560">
                <a:tc>
                  <a:txBody>
                    <a:bodyPr/>
                    <a:lstStyle/>
                    <a:p>
                      <a:pPr marL="0" lvl="0" indent="0" rtl="0">
                        <a:spcBef>
                          <a:spcPts val="0"/>
                        </a:spcBef>
                        <a:spcAft>
                          <a:spcPts val="0"/>
                        </a:spcAft>
                        <a:buNone/>
                      </a:pPr>
                      <a:endParaRPr sz="2400">
                        <a:solidFill>
                          <a:srgbClr val="666666"/>
                        </a:solidFill>
                        <a:latin typeface="Roboto"/>
                        <a:ea typeface="Roboto"/>
                        <a:cs typeface="Roboto"/>
                        <a:sym typeface="Roboto"/>
                      </a:endParaRPr>
                    </a:p>
                  </a:txBody>
                  <a:tcPr marL="121900" marR="121900"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None/>
                      </a:pPr>
                      <a:endParaRPr sz="2400" dirty="0">
                        <a:solidFill>
                          <a:schemeClr val="lt1"/>
                        </a:solidFill>
                        <a:latin typeface="Roboto"/>
                        <a:ea typeface="Roboto"/>
                        <a:cs typeface="Roboto"/>
                        <a:sym typeface="Roboto"/>
                      </a:endParaRPr>
                    </a:p>
                  </a:txBody>
                  <a:tcPr marL="121900" marR="121900"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609560">
                <a:tc>
                  <a:txBody>
                    <a:bodyPr/>
                    <a:lstStyle/>
                    <a:p>
                      <a:pPr marL="0" lvl="0" indent="0" rtl="0">
                        <a:spcBef>
                          <a:spcPts val="0"/>
                        </a:spcBef>
                        <a:spcAft>
                          <a:spcPts val="0"/>
                        </a:spcAft>
                        <a:buNone/>
                      </a:pPr>
                      <a:endParaRPr sz="2400">
                        <a:solidFill>
                          <a:srgbClr val="666666"/>
                        </a:solidFill>
                        <a:latin typeface="Roboto"/>
                        <a:ea typeface="Roboto"/>
                        <a:cs typeface="Roboto"/>
                        <a:sym typeface="Roboto"/>
                      </a:endParaRPr>
                    </a:p>
                  </a:txBody>
                  <a:tcPr marL="121900" marR="121900"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None/>
                      </a:pPr>
                      <a:endParaRPr sz="2400" dirty="0"/>
                    </a:p>
                  </a:txBody>
                  <a:tcPr marL="121900" marR="121900"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609560">
                <a:tc>
                  <a:txBody>
                    <a:bodyPr/>
                    <a:lstStyle/>
                    <a:p>
                      <a:pPr marL="0" lvl="0" indent="0" rtl="0">
                        <a:spcBef>
                          <a:spcPts val="0"/>
                        </a:spcBef>
                        <a:spcAft>
                          <a:spcPts val="0"/>
                        </a:spcAft>
                        <a:buNone/>
                      </a:pPr>
                      <a:endParaRPr sz="2400">
                        <a:solidFill>
                          <a:srgbClr val="666666"/>
                        </a:solidFill>
                        <a:latin typeface="Roboto"/>
                        <a:ea typeface="Roboto"/>
                        <a:cs typeface="Roboto"/>
                        <a:sym typeface="Roboto"/>
                      </a:endParaRPr>
                    </a:p>
                  </a:txBody>
                  <a:tcPr marL="121900" marR="121900"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spcBef>
                          <a:spcPts val="0"/>
                        </a:spcBef>
                        <a:spcAft>
                          <a:spcPts val="0"/>
                        </a:spcAft>
                        <a:buNone/>
                      </a:pPr>
                      <a:endParaRPr sz="2400" dirty="0"/>
                    </a:p>
                  </a:txBody>
                  <a:tcPr marL="121900" marR="121900"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003583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BB3C5-2C30-40A1-94FB-5837F365C30A}"/>
              </a:ext>
            </a:extLst>
          </p:cNvPr>
          <p:cNvSpPr>
            <a:spLocks noGrp="1"/>
          </p:cNvSpPr>
          <p:nvPr>
            <p:ph type="title"/>
          </p:nvPr>
        </p:nvSpPr>
        <p:spPr>
          <a:xfrm>
            <a:off x="0" y="0"/>
            <a:ext cx="12192000" cy="1325563"/>
          </a:xfrm>
        </p:spPr>
        <p:txBody>
          <a:bodyPr>
            <a:normAutofit/>
          </a:bodyPr>
          <a:lstStyle/>
          <a:p>
            <a:r>
              <a:rPr lang="en-US" dirty="0"/>
              <a:t>What is an anomaly detection</a:t>
            </a:r>
          </a:p>
        </p:txBody>
      </p:sp>
      <p:sp>
        <p:nvSpPr>
          <p:cNvPr id="4" name="Content Placeholder 3">
            <a:extLst>
              <a:ext uri="{FF2B5EF4-FFF2-40B4-BE49-F238E27FC236}">
                <a16:creationId xmlns:a16="http://schemas.microsoft.com/office/drawing/2014/main" id="{391C9E54-4E73-8942-99F0-7D77CF98096F}"/>
              </a:ext>
            </a:extLst>
          </p:cNvPr>
          <p:cNvSpPr>
            <a:spLocks noGrp="1"/>
          </p:cNvSpPr>
          <p:nvPr>
            <p:ph idx="1"/>
          </p:nvPr>
        </p:nvSpPr>
        <p:spPr/>
        <p:txBody>
          <a:bodyPr/>
          <a:lstStyle/>
          <a:p>
            <a:pPr marL="457200" indent="-457200"/>
            <a:r>
              <a:rPr lang="en-US" dirty="0"/>
              <a:t>Anomalies or outliers are data points within the datasets that appear to deviate markedly from expected outputs. </a:t>
            </a:r>
          </a:p>
          <a:p>
            <a:pPr marL="457200" indent="-457200"/>
            <a:endParaRPr lang="en-US" dirty="0"/>
          </a:p>
          <a:p>
            <a:pPr marL="457200" indent="-457200"/>
            <a:r>
              <a:rPr lang="en-US" dirty="0"/>
              <a:t>An outlier is an observation which deviates so much from the other observations as to arouse suspicions that it was generated by a different mechanism. </a:t>
            </a:r>
          </a:p>
          <a:p>
            <a:pPr marL="457200" indent="-457200"/>
            <a:endParaRPr lang="en-US" dirty="0"/>
          </a:p>
          <a:p>
            <a:pPr marL="457200" indent="-457200"/>
            <a:r>
              <a:rPr lang="en-US" dirty="0"/>
              <a:t>Anomaly detection refers to the problem of finding patterns in data that don’t confirm to expected behavior </a:t>
            </a:r>
          </a:p>
          <a:p>
            <a:endParaRPr lang="en-US" dirty="0"/>
          </a:p>
        </p:txBody>
      </p:sp>
    </p:spTree>
    <p:extLst>
      <p:ext uri="{BB962C8B-B14F-4D97-AF65-F5344CB8AC3E}">
        <p14:creationId xmlns:p14="http://schemas.microsoft.com/office/powerpoint/2010/main" val="41735899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BB3C5-2C30-40A1-94FB-5837F365C30A}"/>
              </a:ext>
            </a:extLst>
          </p:cNvPr>
          <p:cNvSpPr>
            <a:spLocks noGrp="1"/>
          </p:cNvSpPr>
          <p:nvPr>
            <p:ph type="title"/>
          </p:nvPr>
        </p:nvSpPr>
        <p:spPr>
          <a:xfrm>
            <a:off x="0" y="0"/>
            <a:ext cx="12192000" cy="1325563"/>
          </a:xfrm>
        </p:spPr>
        <p:txBody>
          <a:bodyPr>
            <a:normAutofit/>
          </a:bodyPr>
          <a:lstStyle/>
          <a:p>
            <a:r>
              <a:rPr lang="en-US" dirty="0"/>
              <a:t>Anomaly vs. outliers</a:t>
            </a:r>
          </a:p>
        </p:txBody>
      </p:sp>
      <p:sp>
        <p:nvSpPr>
          <p:cNvPr id="6" name="Content Placeholder 5">
            <a:extLst>
              <a:ext uri="{FF2B5EF4-FFF2-40B4-BE49-F238E27FC236}">
                <a16:creationId xmlns:a16="http://schemas.microsoft.com/office/drawing/2014/main" id="{C453BE7B-F039-FA40-8557-49860E347DE0}"/>
              </a:ext>
            </a:extLst>
          </p:cNvPr>
          <p:cNvSpPr>
            <a:spLocks noGrp="1"/>
          </p:cNvSpPr>
          <p:nvPr>
            <p:ph idx="1"/>
          </p:nvPr>
        </p:nvSpPr>
        <p:spPr>
          <a:xfrm>
            <a:off x="838200" y="1422741"/>
            <a:ext cx="10515600" cy="4351338"/>
          </a:xfrm>
        </p:spPr>
        <p:txBody>
          <a:bodyPr/>
          <a:lstStyle/>
          <a:p>
            <a:pPr marL="457200" indent="-457200"/>
            <a:r>
              <a:rPr lang="en-US" b="1" dirty="0">
                <a:solidFill>
                  <a:schemeClr val="tx1"/>
                </a:solidFill>
              </a:rPr>
              <a:t>Outliers</a:t>
            </a:r>
            <a:r>
              <a:rPr lang="en-US" dirty="0"/>
              <a:t>: data points that are considered out of the ordinary or abnormal. This includes noise. </a:t>
            </a:r>
          </a:p>
          <a:p>
            <a:pPr marL="457200" indent="-457200"/>
            <a:r>
              <a:rPr lang="en-US" b="1" dirty="0">
                <a:solidFill>
                  <a:schemeClr val="tx1"/>
                </a:solidFill>
              </a:rPr>
              <a:t>Anomalies</a:t>
            </a:r>
            <a:r>
              <a:rPr lang="en-US" dirty="0"/>
              <a:t>: a special kind of outlier that has significant/critical/actionable information which could be of interest to analysts. </a:t>
            </a:r>
          </a:p>
          <a:p>
            <a:endParaRPr lang="en-US" dirty="0"/>
          </a:p>
        </p:txBody>
      </p:sp>
      <p:pic>
        <p:nvPicPr>
          <p:cNvPr id="3" name="Picture 2">
            <a:extLst>
              <a:ext uri="{FF2B5EF4-FFF2-40B4-BE49-F238E27FC236}">
                <a16:creationId xmlns:a16="http://schemas.microsoft.com/office/drawing/2014/main" id="{681A18C7-AFA4-42C5-8EBB-07F0361E089F}"/>
              </a:ext>
            </a:extLst>
          </p:cNvPr>
          <p:cNvPicPr>
            <a:picLocks noChangeAspect="1"/>
          </p:cNvPicPr>
          <p:nvPr/>
        </p:nvPicPr>
        <p:blipFill>
          <a:blip r:embed="rId2"/>
          <a:stretch>
            <a:fillRect/>
          </a:stretch>
        </p:blipFill>
        <p:spPr>
          <a:xfrm>
            <a:off x="1483593" y="3810285"/>
            <a:ext cx="8695122" cy="3047715"/>
          </a:xfrm>
          <a:prstGeom prst="rect">
            <a:avLst/>
          </a:prstGeom>
        </p:spPr>
      </p:pic>
      <p:sp>
        <p:nvSpPr>
          <p:cNvPr id="7" name="Left Arrow 6">
            <a:extLst>
              <a:ext uri="{FF2B5EF4-FFF2-40B4-BE49-F238E27FC236}">
                <a16:creationId xmlns:a16="http://schemas.microsoft.com/office/drawing/2014/main" id="{723F479A-DEAA-B04C-8609-19A3629D2758}"/>
              </a:ext>
            </a:extLst>
          </p:cNvPr>
          <p:cNvSpPr/>
          <p:nvPr/>
        </p:nvSpPr>
        <p:spPr>
          <a:xfrm>
            <a:off x="5489778" y="3785901"/>
            <a:ext cx="633984" cy="566285"/>
          </a:xfrm>
          <a:prstGeom prst="leftArrow">
            <a:avLst>
              <a:gd name="adj1" fmla="val 50000"/>
              <a:gd name="adj2" fmla="val 483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t>B  </a:t>
            </a:r>
          </a:p>
        </p:txBody>
      </p:sp>
    </p:spTree>
    <p:extLst>
      <p:ext uri="{BB962C8B-B14F-4D97-AF65-F5344CB8AC3E}">
        <p14:creationId xmlns:p14="http://schemas.microsoft.com/office/powerpoint/2010/main" val="25288493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BB3C5-2C30-40A1-94FB-5837F365C30A}"/>
              </a:ext>
            </a:extLst>
          </p:cNvPr>
          <p:cNvSpPr>
            <a:spLocks noGrp="1"/>
          </p:cNvSpPr>
          <p:nvPr>
            <p:ph type="title"/>
          </p:nvPr>
        </p:nvSpPr>
        <p:spPr>
          <a:xfrm>
            <a:off x="0" y="0"/>
            <a:ext cx="12192000" cy="1325563"/>
          </a:xfrm>
        </p:spPr>
        <p:txBody>
          <a:bodyPr>
            <a:normAutofit/>
          </a:bodyPr>
          <a:lstStyle/>
          <a:p>
            <a:r>
              <a:rPr lang="en-US" dirty="0"/>
              <a:t>Outliers</a:t>
            </a:r>
          </a:p>
        </p:txBody>
      </p:sp>
      <p:sp>
        <p:nvSpPr>
          <p:cNvPr id="5" name="Content Placeholder 4">
            <a:extLst>
              <a:ext uri="{FF2B5EF4-FFF2-40B4-BE49-F238E27FC236}">
                <a16:creationId xmlns:a16="http://schemas.microsoft.com/office/drawing/2014/main" id="{CB538B24-F217-43D9-A2A8-4F71DDEA5301}"/>
              </a:ext>
            </a:extLst>
          </p:cNvPr>
          <p:cNvSpPr>
            <a:spLocks noGrp="1"/>
          </p:cNvSpPr>
          <p:nvPr>
            <p:ph idx="1"/>
          </p:nvPr>
        </p:nvSpPr>
        <p:spPr>
          <a:xfrm>
            <a:off x="838200" y="1825625"/>
            <a:ext cx="10515600" cy="4351338"/>
          </a:xfrm>
        </p:spPr>
        <p:txBody>
          <a:bodyPr>
            <a:normAutofit/>
          </a:bodyPr>
          <a:lstStyle/>
          <a:p>
            <a:r>
              <a:rPr lang="en-US" dirty="0"/>
              <a:t>Human judgement determines what is considered an outlier or an anomaly</a:t>
            </a:r>
          </a:p>
          <a:p>
            <a:endParaRPr lang="en-US" dirty="0"/>
          </a:p>
          <a:p>
            <a:r>
              <a:rPr lang="en-US" dirty="0"/>
              <a:t>Most outlier detection methods generate an output that are: </a:t>
            </a:r>
          </a:p>
          <a:p>
            <a:endParaRPr lang="en-US" dirty="0"/>
          </a:p>
          <a:p>
            <a:pPr lvl="1"/>
            <a:r>
              <a:rPr lang="en-US" b="1" dirty="0">
                <a:solidFill>
                  <a:schemeClr val="tx1"/>
                </a:solidFill>
              </a:rPr>
              <a:t>Real-valued outlier scores</a:t>
            </a:r>
            <a:r>
              <a:rPr lang="en-US" dirty="0"/>
              <a:t>: quantifies the tendency of a data point being an outlier by assigning a score or probability to it. </a:t>
            </a:r>
          </a:p>
          <a:p>
            <a:pPr lvl="1"/>
            <a:endParaRPr lang="en-US" dirty="0"/>
          </a:p>
          <a:p>
            <a:pPr lvl="1"/>
            <a:r>
              <a:rPr lang="en-US" b="1" dirty="0">
                <a:solidFill>
                  <a:schemeClr val="tx1"/>
                </a:solidFill>
              </a:rPr>
              <a:t>Binary labels</a:t>
            </a:r>
            <a:r>
              <a:rPr lang="en-US" dirty="0"/>
              <a:t>: result of using a threshold to convert outlier scores to binary labels, inlier or outlier. </a:t>
            </a:r>
          </a:p>
          <a:p>
            <a:pPr lvl="1"/>
            <a:endParaRPr lang="en-US" dirty="0"/>
          </a:p>
        </p:txBody>
      </p:sp>
    </p:spTree>
    <p:extLst>
      <p:ext uri="{BB962C8B-B14F-4D97-AF65-F5344CB8AC3E}">
        <p14:creationId xmlns:p14="http://schemas.microsoft.com/office/powerpoint/2010/main" val="33152618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BB3C5-2C30-40A1-94FB-5837F365C30A}"/>
              </a:ext>
            </a:extLst>
          </p:cNvPr>
          <p:cNvSpPr>
            <a:spLocks noGrp="1"/>
          </p:cNvSpPr>
          <p:nvPr>
            <p:ph type="title"/>
          </p:nvPr>
        </p:nvSpPr>
        <p:spPr/>
        <p:txBody>
          <a:bodyPr>
            <a:normAutofit/>
          </a:bodyPr>
          <a:lstStyle/>
          <a:p>
            <a:r>
              <a:rPr lang="en-US" dirty="0"/>
              <a:t>Applications of anomaly detection </a:t>
            </a:r>
          </a:p>
        </p:txBody>
      </p:sp>
      <p:sp>
        <p:nvSpPr>
          <p:cNvPr id="6" name="Content Placeholder 4">
            <a:extLst>
              <a:ext uri="{FF2B5EF4-FFF2-40B4-BE49-F238E27FC236}">
                <a16:creationId xmlns:a16="http://schemas.microsoft.com/office/drawing/2014/main" id="{33422DCE-4D1D-4A39-9470-C233172A94E8}"/>
              </a:ext>
            </a:extLst>
          </p:cNvPr>
          <p:cNvSpPr>
            <a:spLocks noGrp="1"/>
          </p:cNvSpPr>
          <p:nvPr>
            <p:ph sz="half" idx="1"/>
          </p:nvPr>
        </p:nvSpPr>
        <p:spPr/>
        <p:txBody>
          <a:bodyPr>
            <a:noAutofit/>
          </a:bodyPr>
          <a:lstStyle/>
          <a:p>
            <a:pPr lvl="0"/>
            <a:r>
              <a:rPr lang="en-US" dirty="0"/>
              <a:t>Credit card fraud detection</a:t>
            </a:r>
          </a:p>
          <a:p>
            <a:pPr lvl="0"/>
            <a:r>
              <a:rPr lang="en-US" dirty="0"/>
              <a:t>Medical malpractice </a:t>
            </a:r>
          </a:p>
          <a:p>
            <a:r>
              <a:rPr lang="en-US" dirty="0"/>
              <a:t>Insider trading detection</a:t>
            </a:r>
          </a:p>
          <a:p>
            <a:r>
              <a:rPr lang="en-US" dirty="0"/>
              <a:t>Heat, fire sensors </a:t>
            </a:r>
          </a:p>
          <a:p>
            <a:pPr marL="0" lvl="0" indent="0">
              <a:buNone/>
            </a:pPr>
            <a:r>
              <a:rPr lang="en-US" dirty="0"/>
              <a:t> </a:t>
            </a:r>
          </a:p>
          <a:p>
            <a:endParaRPr lang="en-US" dirty="0"/>
          </a:p>
          <a:p>
            <a:pPr lvl="0"/>
            <a:endParaRPr lang="en-US" dirty="0"/>
          </a:p>
        </p:txBody>
      </p:sp>
      <p:sp>
        <p:nvSpPr>
          <p:cNvPr id="5" name="Content Placeholder 4">
            <a:extLst>
              <a:ext uri="{FF2B5EF4-FFF2-40B4-BE49-F238E27FC236}">
                <a16:creationId xmlns:a16="http://schemas.microsoft.com/office/drawing/2014/main" id="{F40EC885-BFFE-C440-898C-B6367FD4ADBE}"/>
              </a:ext>
            </a:extLst>
          </p:cNvPr>
          <p:cNvSpPr>
            <a:spLocks noGrp="1"/>
          </p:cNvSpPr>
          <p:nvPr>
            <p:ph sz="half" idx="2"/>
          </p:nvPr>
        </p:nvSpPr>
        <p:spPr/>
        <p:txBody>
          <a:bodyPr/>
          <a:lstStyle/>
          <a:p>
            <a:pPr lvl="0"/>
            <a:r>
              <a:rPr lang="en-US" dirty="0"/>
              <a:t>E-commerce pricing issues</a:t>
            </a:r>
          </a:p>
          <a:p>
            <a:r>
              <a:rPr lang="en-US" dirty="0"/>
              <a:t>Intrusion detection</a:t>
            </a:r>
          </a:p>
          <a:p>
            <a:r>
              <a:rPr lang="en-US" dirty="0"/>
              <a:t>Medical anomalies</a:t>
            </a:r>
          </a:p>
          <a:p>
            <a:r>
              <a:rPr lang="en-US" dirty="0"/>
              <a:t>Novel topics, events</a:t>
            </a:r>
          </a:p>
          <a:p>
            <a:endParaRPr lang="en-US" dirty="0"/>
          </a:p>
        </p:txBody>
      </p:sp>
    </p:spTree>
    <p:extLst>
      <p:ext uri="{BB962C8B-B14F-4D97-AF65-F5344CB8AC3E}">
        <p14:creationId xmlns:p14="http://schemas.microsoft.com/office/powerpoint/2010/main" val="39520825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118EE18-039E-4A3B-9EA0-AEDEBC73F1BA}"/>
              </a:ext>
            </a:extLst>
          </p:cNvPr>
          <p:cNvSpPr>
            <a:spLocks noGrp="1"/>
          </p:cNvSpPr>
          <p:nvPr>
            <p:ph type="title"/>
          </p:nvPr>
        </p:nvSpPr>
        <p:spPr>
          <a:xfrm>
            <a:off x="0" y="0"/>
            <a:ext cx="12192000" cy="1325563"/>
          </a:xfrm>
        </p:spPr>
        <p:txBody>
          <a:bodyPr>
            <a:normAutofit/>
          </a:bodyPr>
          <a:lstStyle/>
          <a:p>
            <a:r>
              <a:rPr lang="en-US" dirty="0"/>
              <a:t>Aspects of anomaly detection problems </a:t>
            </a:r>
          </a:p>
        </p:txBody>
      </p:sp>
      <p:sp>
        <p:nvSpPr>
          <p:cNvPr id="5" name="Content Placeholder 4">
            <a:extLst>
              <a:ext uri="{FF2B5EF4-FFF2-40B4-BE49-F238E27FC236}">
                <a16:creationId xmlns:a16="http://schemas.microsoft.com/office/drawing/2014/main" id="{A0361499-19A2-4772-B034-D1DD0F126FAB}"/>
              </a:ext>
            </a:extLst>
          </p:cNvPr>
          <p:cNvSpPr>
            <a:spLocks noGrp="1"/>
          </p:cNvSpPr>
          <p:nvPr>
            <p:ph idx="1"/>
          </p:nvPr>
        </p:nvSpPr>
        <p:spPr>
          <a:xfrm>
            <a:off x="838200" y="1825625"/>
            <a:ext cx="10515600" cy="4351338"/>
          </a:xfrm>
        </p:spPr>
        <p:txBody>
          <a:bodyPr>
            <a:normAutofit/>
          </a:bodyPr>
          <a:lstStyle/>
          <a:p>
            <a:r>
              <a:rPr lang="en-US" dirty="0"/>
              <a:t>Importance of a defining what is normal</a:t>
            </a:r>
          </a:p>
          <a:p>
            <a:r>
              <a:rPr lang="en-US" dirty="0"/>
              <a:t>Challenges when dealing with  Anomaly Detection problems </a:t>
            </a:r>
          </a:p>
          <a:p>
            <a:r>
              <a:rPr lang="en-US" dirty="0"/>
              <a:t>Input Data Characteristics </a:t>
            </a:r>
          </a:p>
          <a:p>
            <a:r>
              <a:rPr lang="en-US" dirty="0"/>
              <a:t>Anomaly Classification</a:t>
            </a:r>
          </a:p>
          <a:p>
            <a:r>
              <a:rPr lang="en-US" dirty="0"/>
              <a:t>Outputs of Anomaly Detection</a:t>
            </a:r>
          </a:p>
          <a:p>
            <a:r>
              <a:rPr lang="en-US" dirty="0"/>
              <a:t>Techniques used for Anomaly Detection</a:t>
            </a:r>
          </a:p>
          <a:p>
            <a:r>
              <a:rPr lang="en-US" dirty="0"/>
              <a:t>Performance evaluation</a:t>
            </a:r>
          </a:p>
        </p:txBody>
      </p:sp>
    </p:spTree>
    <p:extLst>
      <p:ext uri="{BB962C8B-B14F-4D97-AF65-F5344CB8AC3E}">
        <p14:creationId xmlns:p14="http://schemas.microsoft.com/office/powerpoint/2010/main" val="14150377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118EE18-039E-4A3B-9EA0-AEDEBC73F1BA}"/>
              </a:ext>
            </a:extLst>
          </p:cNvPr>
          <p:cNvSpPr>
            <a:spLocks noGrp="1"/>
          </p:cNvSpPr>
          <p:nvPr>
            <p:ph type="title"/>
          </p:nvPr>
        </p:nvSpPr>
        <p:spPr>
          <a:xfrm>
            <a:off x="0" y="0"/>
            <a:ext cx="12192000" cy="1325563"/>
          </a:xfrm>
        </p:spPr>
        <p:txBody>
          <a:bodyPr>
            <a:normAutofit/>
          </a:bodyPr>
          <a:lstStyle/>
          <a:p>
            <a:r>
              <a:rPr lang="en-US" dirty="0"/>
              <a:t>Determining the “normal” model </a:t>
            </a:r>
          </a:p>
        </p:txBody>
      </p:sp>
      <p:sp>
        <p:nvSpPr>
          <p:cNvPr id="5" name="Content Placeholder 4">
            <a:extLst>
              <a:ext uri="{FF2B5EF4-FFF2-40B4-BE49-F238E27FC236}">
                <a16:creationId xmlns:a16="http://schemas.microsoft.com/office/drawing/2014/main" id="{A0361499-19A2-4772-B034-D1DD0F126FAB}"/>
              </a:ext>
            </a:extLst>
          </p:cNvPr>
          <p:cNvSpPr>
            <a:spLocks noGrp="1"/>
          </p:cNvSpPr>
          <p:nvPr>
            <p:ph idx="1"/>
          </p:nvPr>
        </p:nvSpPr>
        <p:spPr>
          <a:xfrm>
            <a:off x="838200" y="1825625"/>
            <a:ext cx="10515600" cy="4351338"/>
          </a:xfrm>
        </p:spPr>
        <p:txBody>
          <a:bodyPr>
            <a:normAutofit/>
          </a:bodyPr>
          <a:lstStyle/>
          <a:p>
            <a:r>
              <a:rPr lang="en-US" dirty="0"/>
              <a:t>We could assume that the points may come from a statistical distribution. For example, from a Gaussian distribution </a:t>
            </a:r>
          </a:p>
          <a:p>
            <a:endParaRPr lang="en-US" dirty="0"/>
          </a:p>
          <a:p>
            <a:r>
              <a:rPr lang="en-US" dirty="0"/>
              <a:t>We could use an algorithm like k-nearest neighbor to define points that are close and identify outliers that are at a large distance from most of the points </a:t>
            </a:r>
          </a:p>
          <a:p>
            <a:endParaRPr lang="en-US" dirty="0"/>
          </a:p>
          <a:p>
            <a:r>
              <a:rPr lang="en-US" dirty="0"/>
              <a:t>We could use a clustering algorithm to assign membership to clusters </a:t>
            </a:r>
          </a:p>
        </p:txBody>
      </p:sp>
    </p:spTree>
    <p:extLst>
      <p:ext uri="{BB962C8B-B14F-4D97-AF65-F5344CB8AC3E}">
        <p14:creationId xmlns:p14="http://schemas.microsoft.com/office/powerpoint/2010/main" val="7648046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118EE18-039E-4A3B-9EA0-AEDEBC73F1BA}"/>
              </a:ext>
            </a:extLst>
          </p:cNvPr>
          <p:cNvSpPr>
            <a:spLocks noGrp="1"/>
          </p:cNvSpPr>
          <p:nvPr>
            <p:ph type="title"/>
          </p:nvPr>
        </p:nvSpPr>
        <p:spPr>
          <a:xfrm>
            <a:off x="0" y="0"/>
            <a:ext cx="12192000" cy="1325563"/>
          </a:xfrm>
        </p:spPr>
        <p:txBody>
          <a:bodyPr>
            <a:normAutofit/>
          </a:bodyPr>
          <a:lstStyle/>
          <a:p>
            <a:r>
              <a:rPr lang="en-US" dirty="0"/>
              <a:t>Importance of a defining what is normal </a:t>
            </a:r>
          </a:p>
        </p:txBody>
      </p:sp>
      <p:sp>
        <p:nvSpPr>
          <p:cNvPr id="5" name="Content Placeholder 4">
            <a:extLst>
              <a:ext uri="{FF2B5EF4-FFF2-40B4-BE49-F238E27FC236}">
                <a16:creationId xmlns:a16="http://schemas.microsoft.com/office/drawing/2014/main" id="{A0361499-19A2-4772-B034-D1DD0F126FAB}"/>
              </a:ext>
            </a:extLst>
          </p:cNvPr>
          <p:cNvSpPr>
            <a:spLocks noGrp="1"/>
          </p:cNvSpPr>
          <p:nvPr>
            <p:ph idx="1"/>
          </p:nvPr>
        </p:nvSpPr>
        <p:spPr>
          <a:xfrm>
            <a:off x="838200" y="1825625"/>
            <a:ext cx="10515600" cy="4351338"/>
          </a:xfrm>
        </p:spPr>
        <p:txBody>
          <a:bodyPr>
            <a:normAutofit fontScale="92500" lnSpcReduction="10000"/>
          </a:bodyPr>
          <a:lstStyle/>
          <a:p>
            <a:r>
              <a:rPr lang="en-US" dirty="0"/>
              <a:t>We will illustrate once more why  the choice of the “normal” model is important. </a:t>
            </a:r>
          </a:p>
          <a:p>
            <a:r>
              <a:rPr lang="en-US" dirty="0"/>
              <a:t>We said earlier that the “</a:t>
            </a:r>
            <a:r>
              <a:rPr lang="en-US" dirty="0" err="1"/>
              <a:t>outlierness</a:t>
            </a:r>
            <a:r>
              <a:rPr lang="en-US" dirty="0"/>
              <a:t>” can be quantified as a score. </a:t>
            </a:r>
          </a:p>
          <a:p>
            <a:r>
              <a:rPr lang="en-US" dirty="0"/>
              <a:t>One popular score is Z-score. </a:t>
            </a:r>
          </a:p>
          <a:p>
            <a:r>
              <a:rPr lang="en-US" dirty="0"/>
              <a:t>A z-score can be calculated from the following formula. z = (X – </a:t>
            </a:r>
            <a:r>
              <a:rPr lang="en-US" dirty="0" err="1"/>
              <a:t>μ</a:t>
            </a:r>
            <a:r>
              <a:rPr lang="en-US" dirty="0"/>
              <a:t>)/</a:t>
            </a:r>
            <a:r>
              <a:rPr lang="en-US" dirty="0" err="1"/>
              <a:t>σ</a:t>
            </a:r>
            <a:endParaRPr lang="en-US" dirty="0"/>
          </a:p>
          <a:p>
            <a:r>
              <a:rPr lang="en-US" dirty="0"/>
              <a:t>Where z is the z-score, X is the value of element, </a:t>
            </a:r>
            <a:r>
              <a:rPr lang="en-US" dirty="0" err="1"/>
              <a:t>μ</a:t>
            </a:r>
            <a:r>
              <a:rPr lang="en-US" dirty="0"/>
              <a:t> is the population mean, and </a:t>
            </a:r>
            <a:r>
              <a:rPr lang="en-US" dirty="0" err="1"/>
              <a:t>σ</a:t>
            </a:r>
            <a:r>
              <a:rPr lang="en-US" dirty="0"/>
              <a:t> is the standard deviation. </a:t>
            </a:r>
          </a:p>
          <a:p>
            <a:r>
              <a:rPr lang="en-US" dirty="0"/>
              <a:t>It computes the number of standard deviations by which the data varies from the mean and used as a proxy to determine outliers. </a:t>
            </a:r>
          </a:p>
          <a:p>
            <a:r>
              <a:rPr lang="en-US" dirty="0"/>
              <a:t>However, this works only if the data is from a Gaussian distribution.</a:t>
            </a:r>
          </a:p>
          <a:p>
            <a:endParaRPr lang="en-US" dirty="0"/>
          </a:p>
        </p:txBody>
      </p:sp>
    </p:spTree>
    <p:extLst>
      <p:ext uri="{BB962C8B-B14F-4D97-AF65-F5344CB8AC3E}">
        <p14:creationId xmlns:p14="http://schemas.microsoft.com/office/powerpoint/2010/main" val="34532517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118EE18-039E-4A3B-9EA0-AEDEBC73F1BA}"/>
              </a:ext>
            </a:extLst>
          </p:cNvPr>
          <p:cNvSpPr>
            <a:spLocks noGrp="1"/>
          </p:cNvSpPr>
          <p:nvPr>
            <p:ph type="title"/>
          </p:nvPr>
        </p:nvSpPr>
        <p:spPr>
          <a:xfrm>
            <a:off x="0" y="0"/>
            <a:ext cx="12192000" cy="1325563"/>
          </a:xfrm>
        </p:spPr>
        <p:txBody>
          <a:bodyPr>
            <a:normAutofit/>
          </a:bodyPr>
          <a:lstStyle/>
          <a:p>
            <a:r>
              <a:rPr lang="en-US" dirty="0"/>
              <a:t>Importance of a defining what is normal </a:t>
            </a:r>
          </a:p>
        </p:txBody>
      </p:sp>
      <p:sp>
        <p:nvSpPr>
          <p:cNvPr id="5" name="Content Placeholder 4">
            <a:extLst>
              <a:ext uri="{FF2B5EF4-FFF2-40B4-BE49-F238E27FC236}">
                <a16:creationId xmlns:a16="http://schemas.microsoft.com/office/drawing/2014/main" id="{A0361499-19A2-4772-B034-D1DD0F126FAB}"/>
              </a:ext>
            </a:extLst>
          </p:cNvPr>
          <p:cNvSpPr>
            <a:spLocks noGrp="1"/>
          </p:cNvSpPr>
          <p:nvPr>
            <p:ph idx="1"/>
          </p:nvPr>
        </p:nvSpPr>
        <p:spPr>
          <a:xfrm>
            <a:off x="838200" y="1618361"/>
            <a:ext cx="10515600" cy="4351338"/>
          </a:xfrm>
        </p:spPr>
        <p:txBody>
          <a:bodyPr>
            <a:normAutofit/>
          </a:bodyPr>
          <a:lstStyle/>
          <a:p>
            <a:r>
              <a:rPr lang="en-US" dirty="0"/>
              <a:t>In the first case, 99.9% of  the data is within the 3a limits. The Z-score test works well here to detect outliers. </a:t>
            </a:r>
          </a:p>
          <a:p>
            <a:r>
              <a:rPr lang="en-US" dirty="0"/>
              <a:t>In the second case, the distribution isn’t normal and is from a </a:t>
            </a:r>
            <a:r>
              <a:rPr lang="en-US" dirty="0" err="1"/>
              <a:t>Zipf</a:t>
            </a:r>
            <a:r>
              <a:rPr lang="en-US" dirty="0"/>
              <a:t> distribution.  Here a Z-score test isn’t valid </a:t>
            </a:r>
          </a:p>
          <a:p>
            <a:endParaRPr lang="en-US" dirty="0"/>
          </a:p>
          <a:p>
            <a:endParaRPr lang="en-US" dirty="0"/>
          </a:p>
        </p:txBody>
      </p:sp>
      <p:pic>
        <p:nvPicPr>
          <p:cNvPr id="2" name="Picture 1">
            <a:extLst>
              <a:ext uri="{FF2B5EF4-FFF2-40B4-BE49-F238E27FC236}">
                <a16:creationId xmlns:a16="http://schemas.microsoft.com/office/drawing/2014/main" id="{40C92EC4-EEE2-4BBF-81A5-0B2B7EA679F4}"/>
              </a:ext>
            </a:extLst>
          </p:cNvPr>
          <p:cNvPicPr>
            <a:picLocks noChangeAspect="1"/>
          </p:cNvPicPr>
          <p:nvPr/>
        </p:nvPicPr>
        <p:blipFill>
          <a:blip r:embed="rId2"/>
          <a:stretch>
            <a:fillRect/>
          </a:stretch>
        </p:blipFill>
        <p:spPr>
          <a:xfrm>
            <a:off x="1761066" y="3429000"/>
            <a:ext cx="8095000" cy="2948593"/>
          </a:xfrm>
          <a:prstGeom prst="rect">
            <a:avLst/>
          </a:prstGeom>
        </p:spPr>
      </p:pic>
    </p:spTree>
    <p:extLst>
      <p:ext uri="{BB962C8B-B14F-4D97-AF65-F5344CB8AC3E}">
        <p14:creationId xmlns:p14="http://schemas.microsoft.com/office/powerpoint/2010/main" val="21003505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386D36AA-18DB-4960-A9CA-81C383CA268C}"/>
              </a:ext>
            </a:extLst>
          </p:cNvPr>
          <p:cNvSpPr>
            <a:spLocks noGrp="1"/>
          </p:cNvSpPr>
          <p:nvPr>
            <p:ph type="title"/>
          </p:nvPr>
        </p:nvSpPr>
        <p:spPr>
          <a:xfrm>
            <a:off x="0" y="0"/>
            <a:ext cx="12192000" cy="1325563"/>
          </a:xfrm>
        </p:spPr>
        <p:txBody>
          <a:bodyPr>
            <a:normAutofit/>
          </a:bodyPr>
          <a:lstStyle/>
          <a:p>
            <a:r>
              <a:rPr lang="en-US" dirty="0"/>
              <a:t>Importance of a defining what is normal </a:t>
            </a:r>
          </a:p>
        </p:txBody>
      </p:sp>
      <p:sp>
        <p:nvSpPr>
          <p:cNvPr id="48" name="Content Placeholder 4">
            <a:extLst>
              <a:ext uri="{FF2B5EF4-FFF2-40B4-BE49-F238E27FC236}">
                <a16:creationId xmlns:a16="http://schemas.microsoft.com/office/drawing/2014/main" id="{4F78709A-8F31-478B-8910-4659CC3E6566}"/>
              </a:ext>
            </a:extLst>
          </p:cNvPr>
          <p:cNvSpPr>
            <a:spLocks noGrp="1"/>
          </p:cNvSpPr>
          <p:nvPr>
            <p:ph idx="1"/>
          </p:nvPr>
        </p:nvSpPr>
        <p:spPr>
          <a:xfrm>
            <a:off x="838200" y="1253331"/>
            <a:ext cx="10515600" cy="4351338"/>
          </a:xfrm>
        </p:spPr>
        <p:txBody>
          <a:bodyPr>
            <a:normAutofit/>
          </a:bodyPr>
          <a:lstStyle/>
          <a:p>
            <a:r>
              <a:rPr lang="en-US" dirty="0"/>
              <a:t>It is important for the analyst choose the right representation for the normal model. </a:t>
            </a:r>
          </a:p>
          <a:p>
            <a:r>
              <a:rPr lang="en-US" dirty="0"/>
              <a:t>In the first case, clustering is useless but a Linear regression is a good representation. </a:t>
            </a:r>
          </a:p>
          <a:p>
            <a:r>
              <a:rPr lang="en-US" dirty="0"/>
              <a:t>In the second case, Clustering is more appropriate. </a:t>
            </a:r>
          </a:p>
          <a:p>
            <a:endParaRPr lang="en-US" dirty="0"/>
          </a:p>
        </p:txBody>
      </p:sp>
      <p:pic>
        <p:nvPicPr>
          <p:cNvPr id="5" name="Picture 4">
            <a:extLst>
              <a:ext uri="{FF2B5EF4-FFF2-40B4-BE49-F238E27FC236}">
                <a16:creationId xmlns:a16="http://schemas.microsoft.com/office/drawing/2014/main" id="{EBCF0A9C-A36E-452B-BBED-F03DC9B8E0B4}"/>
              </a:ext>
            </a:extLst>
          </p:cNvPr>
          <p:cNvPicPr>
            <a:picLocks noChangeAspect="1"/>
          </p:cNvPicPr>
          <p:nvPr/>
        </p:nvPicPr>
        <p:blipFill>
          <a:blip r:embed="rId2"/>
          <a:stretch>
            <a:fillRect/>
          </a:stretch>
        </p:blipFill>
        <p:spPr>
          <a:xfrm>
            <a:off x="570727" y="3898463"/>
            <a:ext cx="9896669" cy="2734156"/>
          </a:xfrm>
          <a:prstGeom prst="rect">
            <a:avLst/>
          </a:prstGeom>
        </p:spPr>
      </p:pic>
    </p:spTree>
    <p:extLst>
      <p:ext uri="{BB962C8B-B14F-4D97-AF65-F5344CB8AC3E}">
        <p14:creationId xmlns:p14="http://schemas.microsoft.com/office/powerpoint/2010/main" val="926955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F375B-3D2E-E349-84CF-78A60703B62C}"/>
              </a:ext>
            </a:extLst>
          </p:cNvPr>
          <p:cNvSpPr>
            <a:spLocks noGrp="1"/>
          </p:cNvSpPr>
          <p:nvPr>
            <p:ph type="title"/>
          </p:nvPr>
        </p:nvSpPr>
        <p:spPr/>
        <p:txBody>
          <a:bodyPr/>
          <a:lstStyle/>
          <a:p>
            <a:r>
              <a:rPr lang="en-US" dirty="0"/>
              <a:t>So far…</a:t>
            </a:r>
          </a:p>
        </p:txBody>
      </p:sp>
      <p:sp>
        <p:nvSpPr>
          <p:cNvPr id="3" name="Slide Number Placeholder 2">
            <a:extLst>
              <a:ext uri="{FF2B5EF4-FFF2-40B4-BE49-F238E27FC236}">
                <a16:creationId xmlns:a16="http://schemas.microsoft.com/office/drawing/2014/main" id="{C634BC34-B5D5-1248-8622-19A3739F8E1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0DDB0A-888B-469C-95C7-F248D335DDDC}" type="slidenum">
              <a:rPr kumimoji="0" lang="en-US" sz="2000" b="0" i="0" u="none" strike="noStrike" kern="1200" cap="none" spc="0" normalizeH="0" baseline="0" noProof="0" smtClean="0">
                <a:ln>
                  <a:noFill/>
                </a:ln>
                <a:solidFill>
                  <a:srgbClr val="999999"/>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2000" b="0" i="0" u="none" strike="noStrike" kern="1200" cap="none" spc="0" normalizeH="0" baseline="0" noProof="0">
              <a:ln>
                <a:noFill/>
              </a:ln>
              <a:solidFill>
                <a:srgbClr val="999999"/>
              </a:solidFill>
              <a:effectLst/>
              <a:uLnTx/>
              <a:uFillTx/>
              <a:latin typeface="Arial" panose="020B0604020202020204" pitchFamily="34" charset="0"/>
              <a:ea typeface="+mn-ea"/>
              <a:cs typeface="Arial" panose="020B0604020202020204" pitchFamily="34" charset="0"/>
            </a:endParaRPr>
          </a:p>
        </p:txBody>
      </p:sp>
      <p:grpSp>
        <p:nvGrpSpPr>
          <p:cNvPr id="9" name="Group 8">
            <a:extLst>
              <a:ext uri="{FF2B5EF4-FFF2-40B4-BE49-F238E27FC236}">
                <a16:creationId xmlns:a16="http://schemas.microsoft.com/office/drawing/2014/main" id="{D2D2A7CA-2A01-5B42-8CED-A4B5C7309B3A}"/>
              </a:ext>
            </a:extLst>
          </p:cNvPr>
          <p:cNvGrpSpPr/>
          <p:nvPr/>
        </p:nvGrpSpPr>
        <p:grpSpPr>
          <a:xfrm>
            <a:off x="454239" y="2285586"/>
            <a:ext cx="11632041" cy="3437127"/>
            <a:chOff x="571469" y="1419397"/>
            <a:chExt cx="7966963" cy="2354141"/>
          </a:xfrm>
        </p:grpSpPr>
        <p:pic>
          <p:nvPicPr>
            <p:cNvPr id="5" name="object 3">
              <a:extLst>
                <a:ext uri="{FF2B5EF4-FFF2-40B4-BE49-F238E27FC236}">
                  <a16:creationId xmlns:a16="http://schemas.microsoft.com/office/drawing/2014/main" id="{692D88E0-9B13-F142-A3F9-C01234F650A4}"/>
                </a:ext>
              </a:extLst>
            </p:cNvPr>
            <p:cNvPicPr/>
            <p:nvPr/>
          </p:nvPicPr>
          <p:blipFill>
            <a:blip r:embed="rId2" cstate="print"/>
            <a:stretch>
              <a:fillRect/>
            </a:stretch>
          </p:blipFill>
          <p:spPr>
            <a:xfrm>
              <a:off x="571469" y="1419397"/>
              <a:ext cx="3900900" cy="1725745"/>
            </a:xfrm>
            <a:prstGeom prst="rect">
              <a:avLst/>
            </a:prstGeom>
          </p:spPr>
        </p:pic>
        <p:pic>
          <p:nvPicPr>
            <p:cNvPr id="6" name="object 4">
              <a:extLst>
                <a:ext uri="{FF2B5EF4-FFF2-40B4-BE49-F238E27FC236}">
                  <a16:creationId xmlns:a16="http://schemas.microsoft.com/office/drawing/2014/main" id="{4C7729F6-C65B-CB45-9DFE-36A107A9E3CD}"/>
                </a:ext>
              </a:extLst>
            </p:cNvPr>
            <p:cNvPicPr/>
            <p:nvPr/>
          </p:nvPicPr>
          <p:blipFill>
            <a:blip r:embed="rId3" cstate="print"/>
            <a:stretch>
              <a:fillRect/>
            </a:stretch>
          </p:blipFill>
          <p:spPr>
            <a:xfrm>
              <a:off x="4686175" y="1955375"/>
              <a:ext cx="3852257" cy="1222138"/>
            </a:xfrm>
            <a:prstGeom prst="rect">
              <a:avLst/>
            </a:prstGeom>
          </p:spPr>
        </p:pic>
        <p:sp>
          <p:nvSpPr>
            <p:cNvPr id="7" name="object 5">
              <a:extLst>
                <a:ext uri="{FF2B5EF4-FFF2-40B4-BE49-F238E27FC236}">
                  <a16:creationId xmlns:a16="http://schemas.microsoft.com/office/drawing/2014/main" id="{EC1ECFF5-C352-504B-836C-75A9E7E0A42C}"/>
                </a:ext>
              </a:extLst>
            </p:cNvPr>
            <p:cNvSpPr txBox="1"/>
            <p:nvPr/>
          </p:nvSpPr>
          <p:spPr>
            <a:xfrm>
              <a:off x="1323124" y="3511793"/>
              <a:ext cx="2427605" cy="26174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0" i="0" u="none" strike="noStrike" kern="1200" cap="none" spc="-5" normalizeH="0" baseline="0" noProof="0" dirty="0">
                  <a:ln>
                    <a:noFill/>
                  </a:ln>
                  <a:solidFill>
                    <a:srgbClr val="999999"/>
                  </a:solidFill>
                  <a:effectLst/>
                  <a:uLnTx/>
                  <a:uFillTx/>
                  <a:latin typeface="Arial" panose="020B0604020202020204" pitchFamily="34" charset="0"/>
                  <a:ea typeface="+mn-ea"/>
                  <a:cs typeface="Arial" panose="020B0604020202020204" pitchFamily="34" charset="0"/>
                </a:rPr>
                <a:t>Feed</a:t>
              </a:r>
              <a:r>
                <a:rPr kumimoji="0" sz="2400" b="0" i="0" u="none" strike="noStrike" kern="1200" cap="none" spc="-25" normalizeH="0" baseline="0" noProof="0" dirty="0">
                  <a:ln>
                    <a:noFill/>
                  </a:ln>
                  <a:solidFill>
                    <a:srgbClr val="999999"/>
                  </a:solidFill>
                  <a:effectLst/>
                  <a:uLnTx/>
                  <a:uFillTx/>
                  <a:latin typeface="Arial" panose="020B0604020202020204" pitchFamily="34" charset="0"/>
                  <a:ea typeface="+mn-ea"/>
                  <a:cs typeface="Arial" panose="020B0604020202020204" pitchFamily="34" charset="0"/>
                </a:rPr>
                <a:t> </a:t>
              </a:r>
              <a:r>
                <a:rPr kumimoji="0" sz="2400" b="0" i="0" u="none" strike="noStrike" kern="1200" cap="none" spc="45" normalizeH="0" baseline="0" noProof="0" dirty="0">
                  <a:ln>
                    <a:noFill/>
                  </a:ln>
                  <a:solidFill>
                    <a:srgbClr val="999999"/>
                  </a:solidFill>
                  <a:effectLst/>
                  <a:uLnTx/>
                  <a:uFillTx/>
                  <a:latin typeface="Arial" panose="020B0604020202020204" pitchFamily="34" charset="0"/>
                  <a:ea typeface="+mn-ea"/>
                  <a:cs typeface="Arial" panose="020B0604020202020204" pitchFamily="34" charset="0"/>
                </a:rPr>
                <a:t>forward</a:t>
              </a:r>
              <a:r>
                <a:rPr kumimoji="0" sz="2400" b="0" i="0" u="none" strike="noStrike" kern="1200" cap="none" spc="-25" normalizeH="0" baseline="0" noProof="0" dirty="0">
                  <a:ln>
                    <a:noFill/>
                  </a:ln>
                  <a:solidFill>
                    <a:srgbClr val="999999"/>
                  </a:solidFill>
                  <a:effectLst/>
                  <a:uLnTx/>
                  <a:uFillTx/>
                  <a:latin typeface="Arial" panose="020B0604020202020204" pitchFamily="34" charset="0"/>
                  <a:ea typeface="+mn-ea"/>
                  <a:cs typeface="Arial" panose="020B0604020202020204" pitchFamily="34" charset="0"/>
                </a:rPr>
                <a:t> </a:t>
              </a:r>
              <a:r>
                <a:rPr kumimoji="0" sz="2400" b="0" i="0" u="none" strike="noStrike" kern="1200" cap="none" spc="35" normalizeH="0" baseline="0" noProof="0" dirty="0">
                  <a:ln>
                    <a:noFill/>
                  </a:ln>
                  <a:solidFill>
                    <a:srgbClr val="999999"/>
                  </a:solidFill>
                  <a:effectLst/>
                  <a:uLnTx/>
                  <a:uFillTx/>
                  <a:latin typeface="Arial" panose="020B0604020202020204" pitchFamily="34" charset="0"/>
                  <a:ea typeface="+mn-ea"/>
                  <a:cs typeface="Arial" panose="020B0604020202020204" pitchFamily="34" charset="0"/>
                </a:rPr>
                <a:t>networks</a:t>
              </a:r>
              <a:endParaRPr kumimoji="0" sz="2400" b="0" i="0" u="none" strike="noStrike" kern="1200" cap="none" spc="0" normalizeH="0" baseline="0" noProof="0" dirty="0">
                <a:ln>
                  <a:noFill/>
                </a:ln>
                <a:solidFill>
                  <a:srgbClr val="999999"/>
                </a:solidFill>
                <a:effectLst/>
                <a:uLnTx/>
                <a:uFillTx/>
                <a:latin typeface="Arial" panose="020B0604020202020204" pitchFamily="34" charset="0"/>
                <a:ea typeface="+mn-ea"/>
                <a:cs typeface="Arial" panose="020B0604020202020204" pitchFamily="34" charset="0"/>
              </a:endParaRPr>
            </a:p>
          </p:txBody>
        </p:sp>
        <p:sp>
          <p:nvSpPr>
            <p:cNvPr id="8" name="object 6">
              <a:extLst>
                <a:ext uri="{FF2B5EF4-FFF2-40B4-BE49-F238E27FC236}">
                  <a16:creationId xmlns:a16="http://schemas.microsoft.com/office/drawing/2014/main" id="{C044265B-08A0-5745-913E-0B5A5B4D6DC7}"/>
                </a:ext>
              </a:extLst>
            </p:cNvPr>
            <p:cNvSpPr txBox="1"/>
            <p:nvPr/>
          </p:nvSpPr>
          <p:spPr>
            <a:xfrm>
              <a:off x="5374203" y="3511793"/>
              <a:ext cx="2483485" cy="26174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0" i="0" u="none" strike="noStrike" kern="1200" cap="none" spc="30" normalizeH="0" baseline="0" noProof="0" dirty="0">
                  <a:ln>
                    <a:noFill/>
                  </a:ln>
                  <a:solidFill>
                    <a:srgbClr val="999999"/>
                  </a:solidFill>
                  <a:effectLst/>
                  <a:uLnTx/>
                  <a:uFillTx/>
                  <a:latin typeface="Arial" panose="020B0604020202020204" pitchFamily="34" charset="0"/>
                  <a:ea typeface="+mn-ea"/>
                  <a:cs typeface="Arial" panose="020B0604020202020204" pitchFamily="34" charset="0"/>
                </a:rPr>
                <a:t>Convolutional</a:t>
              </a:r>
              <a:r>
                <a:rPr kumimoji="0" sz="2400" b="0" i="0" u="none" strike="noStrike" kern="1200" cap="none" spc="-45" normalizeH="0" baseline="0" noProof="0" dirty="0">
                  <a:ln>
                    <a:noFill/>
                  </a:ln>
                  <a:solidFill>
                    <a:srgbClr val="999999"/>
                  </a:solidFill>
                  <a:effectLst/>
                  <a:uLnTx/>
                  <a:uFillTx/>
                  <a:latin typeface="Arial" panose="020B0604020202020204" pitchFamily="34" charset="0"/>
                  <a:ea typeface="+mn-ea"/>
                  <a:cs typeface="Arial" panose="020B0604020202020204" pitchFamily="34" charset="0"/>
                </a:rPr>
                <a:t> </a:t>
              </a:r>
              <a:r>
                <a:rPr kumimoji="0" sz="2400" b="0" i="0" u="none" strike="noStrike" kern="1200" cap="none" spc="35" normalizeH="0" baseline="0" noProof="0" dirty="0">
                  <a:ln>
                    <a:noFill/>
                  </a:ln>
                  <a:solidFill>
                    <a:srgbClr val="999999"/>
                  </a:solidFill>
                  <a:effectLst/>
                  <a:uLnTx/>
                  <a:uFillTx/>
                  <a:latin typeface="Arial" panose="020B0604020202020204" pitchFamily="34" charset="0"/>
                  <a:ea typeface="+mn-ea"/>
                  <a:cs typeface="Arial" panose="020B0604020202020204" pitchFamily="34" charset="0"/>
                </a:rPr>
                <a:t>networks</a:t>
              </a:r>
              <a:endParaRPr kumimoji="0" sz="2400" b="0" i="0" u="none" strike="noStrike" kern="1200" cap="none" spc="0" normalizeH="0" baseline="0" noProof="0" dirty="0">
                <a:ln>
                  <a:noFill/>
                </a:ln>
                <a:solidFill>
                  <a:srgbClr val="999999"/>
                </a:solidFill>
                <a:effectLst/>
                <a:uLnTx/>
                <a:uFillTx/>
                <a:latin typeface="Arial" panose="020B0604020202020204" pitchFamily="34" charset="0"/>
                <a:ea typeface="+mn-ea"/>
                <a:cs typeface="Arial" panose="020B0604020202020204" pitchFamily="34" charset="0"/>
              </a:endParaRPr>
            </a:p>
          </p:txBody>
        </p:sp>
      </p:grpSp>
      <p:sp>
        <p:nvSpPr>
          <p:cNvPr id="10" name="object 5">
            <a:extLst>
              <a:ext uri="{FF2B5EF4-FFF2-40B4-BE49-F238E27FC236}">
                <a16:creationId xmlns:a16="http://schemas.microsoft.com/office/drawing/2014/main" id="{21717514-12EB-6642-AC59-D3176369DE59}"/>
              </a:ext>
            </a:extLst>
          </p:cNvPr>
          <p:cNvSpPr txBox="1"/>
          <p:nvPr/>
        </p:nvSpPr>
        <p:spPr>
          <a:xfrm>
            <a:off x="2270852" y="1263650"/>
            <a:ext cx="8382000" cy="294953"/>
          </a:xfrm>
          <a:prstGeom prst="rect">
            <a:avLst/>
          </a:prstGeom>
        </p:spPr>
        <p:txBody>
          <a:bodyPr vert="horz" wrap="square" lIns="0" tIns="0" rIns="0" bIns="0" rtlCol="0">
            <a:spAutoFit/>
          </a:bodyPr>
          <a:lstStyle/>
          <a:p>
            <a:pPr marL="0" marR="0" lvl="0" indent="0" algn="l" defTabSz="914400" rtl="0" eaLnBrk="1" fontAlgn="auto" latinLnBrk="0" hangingPunct="1">
              <a:lnSpc>
                <a:spcPts val="2343"/>
              </a:lnSpc>
              <a:spcBef>
                <a:spcPts val="0"/>
              </a:spcBef>
              <a:spcAft>
                <a:spcPts val="0"/>
              </a:spcAft>
              <a:buClrTx/>
              <a:buSzTx/>
              <a:buFontTx/>
              <a:buNone/>
              <a:tabLst/>
              <a:defRPr/>
            </a:pPr>
            <a:r>
              <a:rPr kumimoji="0"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Models discussed so </a:t>
            </a:r>
            <a:r>
              <a:rPr kumimoji="0" sz="2400" b="0" i="0" u="none" strike="noStrike" kern="1200" cap="none" spc="-17"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far</a:t>
            </a:r>
            <a:r>
              <a:rPr kumimoji="0" sz="2400" b="0" i="0" u="none" strike="noStrike" kern="1200" cap="none" spc="17"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don’t </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excel </a:t>
            </a:r>
            <a:r>
              <a:rPr kumimoji="0"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with sequential data</a:t>
            </a:r>
          </a:p>
        </p:txBody>
      </p:sp>
    </p:spTree>
    <p:extLst>
      <p:ext uri="{BB962C8B-B14F-4D97-AF65-F5344CB8AC3E}">
        <p14:creationId xmlns:p14="http://schemas.microsoft.com/office/powerpoint/2010/main" val="24897781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3E673F87-03D0-4EA6-AFE6-2415FA3F70A0}"/>
              </a:ext>
            </a:extLst>
          </p:cNvPr>
          <p:cNvSpPr>
            <a:spLocks noGrp="1"/>
          </p:cNvSpPr>
          <p:nvPr>
            <p:ph type="title"/>
          </p:nvPr>
        </p:nvSpPr>
        <p:spPr>
          <a:xfrm>
            <a:off x="0" y="0"/>
            <a:ext cx="12192000" cy="1325563"/>
          </a:xfrm>
        </p:spPr>
        <p:txBody>
          <a:bodyPr>
            <a:normAutofit/>
          </a:bodyPr>
          <a:lstStyle/>
          <a:p>
            <a:r>
              <a:rPr lang="en-US" dirty="0"/>
              <a:t>Challenges when dealing with anomaly detection problems</a:t>
            </a:r>
          </a:p>
        </p:txBody>
      </p:sp>
      <p:sp>
        <p:nvSpPr>
          <p:cNvPr id="31" name="Content Placeholder 4">
            <a:extLst>
              <a:ext uri="{FF2B5EF4-FFF2-40B4-BE49-F238E27FC236}">
                <a16:creationId xmlns:a16="http://schemas.microsoft.com/office/drawing/2014/main" id="{CA2DBE91-1C63-4227-817A-8BF6FDCEF085}"/>
              </a:ext>
            </a:extLst>
          </p:cNvPr>
          <p:cNvSpPr>
            <a:spLocks noGrp="1"/>
          </p:cNvSpPr>
          <p:nvPr>
            <p:ph idx="1"/>
          </p:nvPr>
        </p:nvSpPr>
        <p:spPr>
          <a:xfrm>
            <a:off x="838200" y="1825625"/>
            <a:ext cx="10515600" cy="4351338"/>
          </a:xfrm>
        </p:spPr>
        <p:txBody>
          <a:bodyPr>
            <a:normAutofit fontScale="92500" lnSpcReduction="20000"/>
          </a:bodyPr>
          <a:lstStyle/>
          <a:p>
            <a:r>
              <a:rPr lang="en-US" dirty="0"/>
              <a:t>The evolving “normal behavior” in data </a:t>
            </a:r>
          </a:p>
          <a:p>
            <a:pPr lvl="1"/>
            <a:r>
              <a:rPr lang="en-US" dirty="0"/>
              <a:t>Example: </a:t>
            </a:r>
          </a:p>
          <a:p>
            <a:pPr lvl="1"/>
            <a:r>
              <a:rPr lang="en-US" dirty="0"/>
              <a:t>$40 + credit card transactions for a student – Average 5 per month</a:t>
            </a:r>
          </a:p>
          <a:p>
            <a:pPr lvl="1"/>
            <a:r>
              <a:rPr lang="en-US" dirty="0"/>
              <a:t>$40 + credit card transactions for a professional – Average 15 per month </a:t>
            </a:r>
          </a:p>
          <a:p>
            <a:endParaRPr lang="en-US" dirty="0"/>
          </a:p>
          <a:p>
            <a:r>
              <a:rPr lang="en-US" dirty="0"/>
              <a:t>Data and application dependency</a:t>
            </a:r>
          </a:p>
          <a:p>
            <a:r>
              <a:rPr lang="en-US" dirty="0"/>
              <a:t>For AAPL, a +/- $5 fluctuation in a day is an anomaly. </a:t>
            </a:r>
          </a:p>
          <a:p>
            <a:r>
              <a:rPr lang="en-US" dirty="0"/>
              <a:t>For a risky stock, up to +/- $10 fluctuation may be normal and $15 fluctuation might be an anomaly. </a:t>
            </a:r>
          </a:p>
          <a:p>
            <a:r>
              <a:rPr lang="en-US" dirty="0"/>
              <a:t>Lack of labeled data makes it harder to detect anomalies </a:t>
            </a:r>
          </a:p>
          <a:p>
            <a:r>
              <a:rPr lang="en-US" dirty="0"/>
              <a:t>Not being able to distinguish noise </a:t>
            </a:r>
          </a:p>
          <a:p>
            <a:endParaRPr lang="en-US" dirty="0"/>
          </a:p>
        </p:txBody>
      </p:sp>
    </p:spTree>
    <p:extLst>
      <p:ext uri="{BB962C8B-B14F-4D97-AF65-F5344CB8AC3E}">
        <p14:creationId xmlns:p14="http://schemas.microsoft.com/office/powerpoint/2010/main" val="29001685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883F4940-1ECF-44CC-B690-1E0E73D636A7}"/>
              </a:ext>
            </a:extLst>
          </p:cNvPr>
          <p:cNvSpPr>
            <a:spLocks noGrp="1"/>
          </p:cNvSpPr>
          <p:nvPr>
            <p:ph type="title"/>
          </p:nvPr>
        </p:nvSpPr>
        <p:spPr>
          <a:xfrm>
            <a:off x="0" y="0"/>
            <a:ext cx="12192000" cy="1325563"/>
          </a:xfrm>
        </p:spPr>
        <p:txBody>
          <a:bodyPr>
            <a:normAutofit/>
          </a:bodyPr>
          <a:lstStyle/>
          <a:p>
            <a:r>
              <a:rPr lang="en-US" dirty="0"/>
              <a:t>Anomaly classification</a:t>
            </a:r>
          </a:p>
        </p:txBody>
      </p:sp>
      <p:sp>
        <p:nvSpPr>
          <p:cNvPr id="31" name="Content Placeholder 4">
            <a:extLst>
              <a:ext uri="{FF2B5EF4-FFF2-40B4-BE49-F238E27FC236}">
                <a16:creationId xmlns:a16="http://schemas.microsoft.com/office/drawing/2014/main" id="{F9836E72-492F-4FEC-AC22-BD6339324648}"/>
              </a:ext>
            </a:extLst>
          </p:cNvPr>
          <p:cNvSpPr>
            <a:spLocks noGrp="1"/>
          </p:cNvSpPr>
          <p:nvPr>
            <p:ph idx="1"/>
          </p:nvPr>
        </p:nvSpPr>
        <p:spPr>
          <a:xfrm>
            <a:off x="838200" y="1325562"/>
            <a:ext cx="10515600" cy="5233733"/>
          </a:xfrm>
        </p:spPr>
        <p:txBody>
          <a:bodyPr>
            <a:normAutofit fontScale="92500" lnSpcReduction="20000"/>
          </a:bodyPr>
          <a:lstStyle/>
          <a:p>
            <a:r>
              <a:rPr lang="en-US" dirty="0"/>
              <a:t>Anomalies can be classified into three major categories</a:t>
            </a:r>
          </a:p>
          <a:p>
            <a:endParaRPr lang="en-US" dirty="0"/>
          </a:p>
          <a:p>
            <a:pPr marL="0" indent="0">
              <a:buNone/>
            </a:pPr>
            <a:r>
              <a:rPr lang="en-US" b="1" dirty="0">
                <a:solidFill>
                  <a:schemeClr val="tx1"/>
                </a:solidFill>
              </a:rPr>
              <a:t>Point Anomalies</a:t>
            </a:r>
          </a:p>
          <a:p>
            <a:r>
              <a:rPr lang="en-US" dirty="0"/>
              <a:t>In an instance is anomalous compared with the rest of instances, the anomaly is considered as point anomaly. </a:t>
            </a:r>
          </a:p>
          <a:p>
            <a:endParaRPr lang="en-US" dirty="0"/>
          </a:p>
          <a:p>
            <a:pPr marL="0" indent="0">
              <a:buNone/>
            </a:pPr>
            <a:r>
              <a:rPr lang="en-US" b="1" dirty="0">
                <a:solidFill>
                  <a:schemeClr val="tx1"/>
                </a:solidFill>
              </a:rPr>
              <a:t>Contextual Anomalies </a:t>
            </a:r>
          </a:p>
          <a:p>
            <a:r>
              <a:rPr lang="en-US" dirty="0"/>
              <a:t>If an instance is anomalous in a specific context, the anomaly would be considered as a contextual anomaly. </a:t>
            </a:r>
          </a:p>
          <a:p>
            <a:endParaRPr lang="en-US" dirty="0"/>
          </a:p>
          <a:p>
            <a:pPr marL="0" indent="0">
              <a:buNone/>
            </a:pPr>
            <a:r>
              <a:rPr lang="en-US" b="1" dirty="0">
                <a:solidFill>
                  <a:schemeClr val="tx1"/>
                </a:solidFill>
              </a:rPr>
              <a:t>Collective Anomalies </a:t>
            </a:r>
          </a:p>
          <a:p>
            <a:r>
              <a:rPr lang="en-US" dirty="0"/>
              <a:t>If a collection of related data records are anomalous with respect to the entire data set, the anomaly is a collective anomaly.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5190076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556E23A1-D7E1-48C5-9580-A46105C82CF3}"/>
              </a:ext>
            </a:extLst>
          </p:cNvPr>
          <p:cNvSpPr>
            <a:spLocks noGrp="1"/>
          </p:cNvSpPr>
          <p:nvPr>
            <p:ph type="title"/>
          </p:nvPr>
        </p:nvSpPr>
        <p:spPr>
          <a:xfrm>
            <a:off x="0" y="0"/>
            <a:ext cx="12192000" cy="1325563"/>
          </a:xfrm>
        </p:spPr>
        <p:txBody>
          <a:bodyPr>
            <a:normAutofit/>
          </a:bodyPr>
          <a:lstStyle/>
          <a:p>
            <a:r>
              <a:rPr lang="en-US" dirty="0"/>
              <a:t>Point anomalies </a:t>
            </a:r>
          </a:p>
        </p:txBody>
      </p:sp>
      <p:sp>
        <p:nvSpPr>
          <p:cNvPr id="31" name="Content Placeholder 4">
            <a:extLst>
              <a:ext uri="{FF2B5EF4-FFF2-40B4-BE49-F238E27FC236}">
                <a16:creationId xmlns:a16="http://schemas.microsoft.com/office/drawing/2014/main" id="{419DF676-C8D0-4B74-905D-2850EDD4369F}"/>
              </a:ext>
            </a:extLst>
          </p:cNvPr>
          <p:cNvSpPr>
            <a:spLocks noGrp="1"/>
          </p:cNvSpPr>
          <p:nvPr>
            <p:ph idx="1"/>
          </p:nvPr>
        </p:nvSpPr>
        <p:spPr>
          <a:xfrm>
            <a:off x="838200" y="1325563"/>
            <a:ext cx="10515600" cy="4351338"/>
          </a:xfrm>
        </p:spPr>
        <p:txBody>
          <a:bodyPr>
            <a:normAutofit/>
          </a:bodyPr>
          <a:lstStyle/>
          <a:p>
            <a:r>
              <a:rPr lang="en-US" dirty="0"/>
              <a:t>In the figure, points o1  and o2 are considered point anomalies. </a:t>
            </a:r>
          </a:p>
          <a:p>
            <a:endParaRPr lang="en-US" dirty="0"/>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1A981397-9B1C-492C-9493-1A138B2D44DE}"/>
              </a:ext>
            </a:extLst>
          </p:cNvPr>
          <p:cNvPicPr>
            <a:picLocks noChangeAspect="1"/>
          </p:cNvPicPr>
          <p:nvPr/>
        </p:nvPicPr>
        <p:blipFill>
          <a:blip r:embed="rId2"/>
          <a:stretch>
            <a:fillRect/>
          </a:stretch>
        </p:blipFill>
        <p:spPr>
          <a:xfrm>
            <a:off x="1922327" y="2028846"/>
            <a:ext cx="9010368" cy="2800307"/>
          </a:xfrm>
          <a:prstGeom prst="rect">
            <a:avLst/>
          </a:prstGeom>
        </p:spPr>
      </p:pic>
      <p:sp>
        <p:nvSpPr>
          <p:cNvPr id="34" name="Content Placeholder 4">
            <a:extLst>
              <a:ext uri="{FF2B5EF4-FFF2-40B4-BE49-F238E27FC236}">
                <a16:creationId xmlns:a16="http://schemas.microsoft.com/office/drawing/2014/main" id="{E014508F-827F-49D6-AFF8-B03A37C99B70}"/>
              </a:ext>
            </a:extLst>
          </p:cNvPr>
          <p:cNvSpPr txBox="1">
            <a:spLocks/>
          </p:cNvSpPr>
          <p:nvPr/>
        </p:nvSpPr>
        <p:spPr>
          <a:xfrm>
            <a:off x="475785" y="4638907"/>
            <a:ext cx="11371779" cy="1836234"/>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b="1" dirty="0">
                <a:latin typeface="Arial" panose="020B0604020202020204" pitchFamily="34" charset="0"/>
                <a:cs typeface="Arial" panose="020B0604020202020204" pitchFamily="34" charset="0"/>
              </a:rPr>
              <a:t>Examples: </a:t>
            </a:r>
          </a:p>
          <a:p>
            <a:pPr marL="0" indent="0">
              <a:buNone/>
            </a:pPr>
            <a:r>
              <a:rPr lang="en-US" dirty="0">
                <a:latin typeface="Arial" panose="020B0604020202020204" pitchFamily="34" charset="0"/>
                <a:cs typeface="Arial" panose="020B0604020202020204" pitchFamily="34" charset="0"/>
              </a:rPr>
              <a:t>A 50% increase in daily stock price. </a:t>
            </a:r>
          </a:p>
          <a:p>
            <a:pPr marL="0" indent="0">
              <a:buNone/>
            </a:pPr>
            <a:r>
              <a:rPr lang="en-US" dirty="0">
                <a:latin typeface="Arial" panose="020B0604020202020204" pitchFamily="34" charset="0"/>
                <a:cs typeface="Arial" panose="020B0604020202020204" pitchFamily="34" charset="0"/>
              </a:rPr>
              <a:t>A credit card transaction attempt for $5000 (assuming you have never had a single transaction for anything above $1000)</a:t>
            </a:r>
          </a:p>
          <a:p>
            <a:pPr marL="0" indent="0">
              <a:buNone/>
            </a:pPr>
            <a:endParaRPr lang="en-US" sz="1800" b="1" dirty="0">
              <a:latin typeface="Arial" panose="020B0604020202020204" pitchFamily="34" charset="0"/>
              <a:cs typeface="Arial" panose="020B0604020202020204" pitchFamily="34" charset="0"/>
            </a:endParaRPr>
          </a:p>
          <a:p>
            <a:pPr marL="0" indent="0">
              <a:buNone/>
            </a:pPr>
            <a:endParaRPr lang="en-US" sz="1800" b="1" dirty="0">
              <a:latin typeface="Arial" panose="020B0604020202020204" pitchFamily="34" charset="0"/>
              <a:cs typeface="Arial" panose="020B0604020202020204" pitchFamily="34" charset="0"/>
            </a:endParaRPr>
          </a:p>
          <a:p>
            <a:pPr marL="0" indent="0">
              <a:buNone/>
            </a:pPr>
            <a:endParaRPr lang="en-US" sz="1800" b="1" dirty="0">
              <a:latin typeface="Arial" panose="020B0604020202020204" pitchFamily="34" charset="0"/>
              <a:cs typeface="Arial" panose="020B0604020202020204" pitchFamily="34" charset="0"/>
            </a:endParaRPr>
          </a:p>
          <a:p>
            <a:pPr marL="0" indent="0">
              <a:buNone/>
            </a:pPr>
            <a:endParaRPr lang="en-US" sz="1800" b="1" dirty="0">
              <a:latin typeface="Arial" panose="020B0604020202020204" pitchFamily="34" charset="0"/>
              <a:cs typeface="Arial" panose="020B0604020202020204" pitchFamily="34" charset="0"/>
            </a:endParaRPr>
          </a:p>
        </p:txBody>
      </p:sp>
      <p:sp>
        <p:nvSpPr>
          <p:cNvPr id="8" name="Left Arrow 7">
            <a:extLst>
              <a:ext uri="{FF2B5EF4-FFF2-40B4-BE49-F238E27FC236}">
                <a16:creationId xmlns:a16="http://schemas.microsoft.com/office/drawing/2014/main" id="{234364D9-7127-7049-8D43-2FA0F8AC2D55}"/>
              </a:ext>
            </a:extLst>
          </p:cNvPr>
          <p:cNvSpPr/>
          <p:nvPr/>
        </p:nvSpPr>
        <p:spPr>
          <a:xfrm>
            <a:off x="6855282" y="2132807"/>
            <a:ext cx="633984" cy="566285"/>
          </a:xfrm>
          <a:prstGeom prst="leftArrow">
            <a:avLst>
              <a:gd name="adj1" fmla="val 50000"/>
              <a:gd name="adj2" fmla="val 483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t>O1  </a:t>
            </a:r>
          </a:p>
        </p:txBody>
      </p:sp>
      <p:sp>
        <p:nvSpPr>
          <p:cNvPr id="9" name="Left Arrow 8">
            <a:extLst>
              <a:ext uri="{FF2B5EF4-FFF2-40B4-BE49-F238E27FC236}">
                <a16:creationId xmlns:a16="http://schemas.microsoft.com/office/drawing/2014/main" id="{4C3C9434-49DF-7142-9A71-4CC32E834403}"/>
              </a:ext>
            </a:extLst>
          </p:cNvPr>
          <p:cNvSpPr/>
          <p:nvPr/>
        </p:nvSpPr>
        <p:spPr>
          <a:xfrm flipH="1">
            <a:off x="4093794" y="3791159"/>
            <a:ext cx="633984" cy="566285"/>
          </a:xfrm>
          <a:prstGeom prst="leftArrow">
            <a:avLst>
              <a:gd name="adj1" fmla="val 50000"/>
              <a:gd name="adj2" fmla="val 483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t>O2  </a:t>
            </a:r>
          </a:p>
        </p:txBody>
      </p:sp>
    </p:spTree>
    <p:extLst>
      <p:ext uri="{BB962C8B-B14F-4D97-AF65-F5344CB8AC3E}">
        <p14:creationId xmlns:p14="http://schemas.microsoft.com/office/powerpoint/2010/main" val="10433620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66D133-601B-4D11-9220-4F4809A2E202}"/>
              </a:ext>
            </a:extLst>
          </p:cNvPr>
          <p:cNvPicPr>
            <a:picLocks noChangeAspect="1"/>
          </p:cNvPicPr>
          <p:nvPr/>
        </p:nvPicPr>
        <p:blipFill>
          <a:blip r:embed="rId2"/>
          <a:stretch>
            <a:fillRect/>
          </a:stretch>
        </p:blipFill>
        <p:spPr>
          <a:xfrm>
            <a:off x="496836" y="1867206"/>
            <a:ext cx="10584050" cy="3616541"/>
          </a:xfrm>
          <a:prstGeom prst="rect">
            <a:avLst/>
          </a:prstGeom>
        </p:spPr>
      </p:pic>
      <p:sp>
        <p:nvSpPr>
          <p:cNvPr id="23" name="Title 1">
            <a:extLst>
              <a:ext uri="{FF2B5EF4-FFF2-40B4-BE49-F238E27FC236}">
                <a16:creationId xmlns:a16="http://schemas.microsoft.com/office/drawing/2014/main" id="{C6261C5A-F31F-4C38-BFD4-EBC2B3CB1FF8}"/>
              </a:ext>
            </a:extLst>
          </p:cNvPr>
          <p:cNvSpPr>
            <a:spLocks noGrp="1"/>
          </p:cNvSpPr>
          <p:nvPr>
            <p:ph type="title"/>
          </p:nvPr>
        </p:nvSpPr>
        <p:spPr>
          <a:xfrm>
            <a:off x="0" y="0"/>
            <a:ext cx="12192000" cy="1325563"/>
          </a:xfrm>
        </p:spPr>
        <p:txBody>
          <a:bodyPr>
            <a:normAutofit/>
          </a:bodyPr>
          <a:lstStyle/>
          <a:p>
            <a:r>
              <a:rPr lang="en-US"/>
              <a:t>Contextual anomalies </a:t>
            </a:r>
            <a:endParaRPr lang="en-US" dirty="0"/>
          </a:p>
        </p:txBody>
      </p:sp>
      <p:sp>
        <p:nvSpPr>
          <p:cNvPr id="24" name="Content Placeholder 4">
            <a:extLst>
              <a:ext uri="{FF2B5EF4-FFF2-40B4-BE49-F238E27FC236}">
                <a16:creationId xmlns:a16="http://schemas.microsoft.com/office/drawing/2014/main" id="{26E6C46A-8C3A-4592-ABC7-AA90461E1E2C}"/>
              </a:ext>
            </a:extLst>
          </p:cNvPr>
          <p:cNvSpPr>
            <a:spLocks noGrp="1"/>
          </p:cNvSpPr>
          <p:nvPr>
            <p:ph idx="1"/>
          </p:nvPr>
        </p:nvSpPr>
        <p:spPr>
          <a:xfrm>
            <a:off x="838200" y="1253331"/>
            <a:ext cx="10515600" cy="4351338"/>
          </a:xfrm>
        </p:spPr>
        <p:txBody>
          <a:bodyPr>
            <a:normAutofit/>
          </a:bodyPr>
          <a:lstStyle/>
          <a:p>
            <a:pPr marL="0" indent="0">
              <a:buNone/>
            </a:pPr>
            <a:r>
              <a:rPr lang="en-US" dirty="0"/>
              <a:t>In the figure, temperature t2 is an anomaly. </a:t>
            </a:r>
          </a:p>
          <a:p>
            <a:endParaRPr lang="en-US" dirty="0"/>
          </a:p>
          <a:p>
            <a:endParaRPr lang="en-US" dirty="0"/>
          </a:p>
          <a:p>
            <a:endParaRPr lang="en-US" dirty="0"/>
          </a:p>
          <a:p>
            <a:endParaRPr lang="en-US" dirty="0"/>
          </a:p>
          <a:p>
            <a:endParaRPr lang="en-US" dirty="0"/>
          </a:p>
          <a:p>
            <a:endParaRPr lang="en-US" dirty="0"/>
          </a:p>
        </p:txBody>
      </p:sp>
      <p:sp>
        <p:nvSpPr>
          <p:cNvPr id="26" name="Content Placeholder 4">
            <a:extLst>
              <a:ext uri="{FF2B5EF4-FFF2-40B4-BE49-F238E27FC236}">
                <a16:creationId xmlns:a16="http://schemas.microsoft.com/office/drawing/2014/main" id="{96CF6B47-5A45-41F8-A6CD-056A080DD232}"/>
              </a:ext>
            </a:extLst>
          </p:cNvPr>
          <p:cNvSpPr txBox="1">
            <a:spLocks/>
          </p:cNvSpPr>
          <p:nvPr/>
        </p:nvSpPr>
        <p:spPr>
          <a:xfrm>
            <a:off x="323385" y="5483747"/>
            <a:ext cx="11371779" cy="802836"/>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ctr">
              <a:buNone/>
            </a:pPr>
            <a:r>
              <a:rPr lang="en-US" sz="1800" dirty="0">
                <a:latin typeface="Arial" panose="020B0604020202020204" pitchFamily="34" charset="0"/>
                <a:cs typeface="Arial" panose="020B0604020202020204" pitchFamily="34" charset="0"/>
              </a:rPr>
              <a:t>Note that t1 is lower than t2 but contextually, t1 is expected and t2 isn’t when compared to records around it. </a:t>
            </a:r>
          </a:p>
          <a:p>
            <a:pPr>
              <a:buFont typeface="Arial" panose="020B0604020202020204" pitchFamily="34" charset="0"/>
              <a:buChar char="•"/>
            </a:pPr>
            <a:endParaRPr lang="en-US" sz="2400" b="1" dirty="0">
              <a:latin typeface="Arial" panose="020B0604020202020204" pitchFamily="34" charset="0"/>
              <a:cs typeface="Arial" panose="020B0604020202020204" pitchFamily="34" charset="0"/>
            </a:endParaRPr>
          </a:p>
          <a:p>
            <a:pPr>
              <a:buFontTx/>
              <a:buChar char="-"/>
            </a:pPr>
            <a:endParaRPr lang="en-US" sz="2400" b="1" dirty="0">
              <a:latin typeface="Arial" panose="020B0604020202020204" pitchFamily="34" charset="0"/>
              <a:cs typeface="Arial" panose="020B0604020202020204" pitchFamily="34" charset="0"/>
            </a:endParaRPr>
          </a:p>
          <a:p>
            <a:pPr marL="0" indent="0">
              <a:buFont typeface="Wingdings" pitchFamily="2" charset="2"/>
              <a:buNone/>
            </a:pPr>
            <a:endParaRPr lang="en-US" sz="2400" b="1" dirty="0">
              <a:latin typeface="Arial" panose="020B0604020202020204" pitchFamily="34" charset="0"/>
              <a:cs typeface="Arial" panose="020B0604020202020204" pitchFamily="34" charset="0"/>
            </a:endParaRPr>
          </a:p>
          <a:p>
            <a:pPr marL="0" indent="0">
              <a:buFont typeface="Wingdings" pitchFamily="2" charset="2"/>
              <a:buNone/>
            </a:pPr>
            <a:endParaRPr lang="en-US" sz="2400" b="1" dirty="0">
              <a:latin typeface="Arial" panose="020B0604020202020204" pitchFamily="34" charset="0"/>
              <a:cs typeface="Arial" panose="020B0604020202020204" pitchFamily="34" charset="0"/>
            </a:endParaRPr>
          </a:p>
          <a:p>
            <a:pPr marL="0" indent="0">
              <a:buFont typeface="Wingdings" pitchFamily="2" charset="2"/>
              <a:buNone/>
            </a:pPr>
            <a:endParaRPr lang="en-US" sz="2400" b="1" dirty="0">
              <a:latin typeface="Arial" panose="020B0604020202020204" pitchFamily="34" charset="0"/>
              <a:cs typeface="Arial" panose="020B0604020202020204" pitchFamily="34" charset="0"/>
            </a:endParaRPr>
          </a:p>
        </p:txBody>
      </p:sp>
      <p:sp>
        <p:nvSpPr>
          <p:cNvPr id="10" name="Left Arrow 9">
            <a:extLst>
              <a:ext uri="{FF2B5EF4-FFF2-40B4-BE49-F238E27FC236}">
                <a16:creationId xmlns:a16="http://schemas.microsoft.com/office/drawing/2014/main" id="{827972E3-6328-C442-8248-A83C8C640045}"/>
              </a:ext>
            </a:extLst>
          </p:cNvPr>
          <p:cNvSpPr/>
          <p:nvPr/>
        </p:nvSpPr>
        <p:spPr>
          <a:xfrm>
            <a:off x="8062290" y="4235548"/>
            <a:ext cx="633984" cy="566285"/>
          </a:xfrm>
          <a:prstGeom prst="leftArrow">
            <a:avLst>
              <a:gd name="adj1" fmla="val 50000"/>
              <a:gd name="adj2" fmla="val 483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t>T2  </a:t>
            </a:r>
          </a:p>
        </p:txBody>
      </p:sp>
    </p:spTree>
    <p:extLst>
      <p:ext uri="{BB962C8B-B14F-4D97-AF65-F5344CB8AC3E}">
        <p14:creationId xmlns:p14="http://schemas.microsoft.com/office/powerpoint/2010/main" val="924575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2D56BBC4-5882-434A-896C-5DB276922EA0}"/>
              </a:ext>
            </a:extLst>
          </p:cNvPr>
          <p:cNvSpPr>
            <a:spLocks noGrp="1"/>
          </p:cNvSpPr>
          <p:nvPr>
            <p:ph type="title"/>
          </p:nvPr>
        </p:nvSpPr>
        <p:spPr>
          <a:xfrm>
            <a:off x="0" y="0"/>
            <a:ext cx="12192000" cy="1325563"/>
          </a:xfrm>
        </p:spPr>
        <p:txBody>
          <a:bodyPr>
            <a:normAutofit/>
          </a:bodyPr>
          <a:lstStyle/>
          <a:p>
            <a:r>
              <a:rPr lang="en-US" dirty="0"/>
              <a:t>Collective anomalies </a:t>
            </a:r>
          </a:p>
        </p:txBody>
      </p:sp>
      <p:sp>
        <p:nvSpPr>
          <p:cNvPr id="19" name="Content Placeholder 4">
            <a:extLst>
              <a:ext uri="{FF2B5EF4-FFF2-40B4-BE49-F238E27FC236}">
                <a16:creationId xmlns:a16="http://schemas.microsoft.com/office/drawing/2014/main" id="{B89C9970-326A-4E6B-90D0-881C93DF06EA}"/>
              </a:ext>
            </a:extLst>
          </p:cNvPr>
          <p:cNvSpPr>
            <a:spLocks noGrp="1"/>
          </p:cNvSpPr>
          <p:nvPr>
            <p:ph idx="1"/>
          </p:nvPr>
        </p:nvSpPr>
        <p:spPr>
          <a:xfrm>
            <a:off x="838200" y="1167257"/>
            <a:ext cx="10515600" cy="4351338"/>
          </a:xfrm>
        </p:spPr>
        <p:txBody>
          <a:bodyPr>
            <a:normAutofit/>
          </a:bodyPr>
          <a:lstStyle/>
          <a:p>
            <a:r>
              <a:rPr lang="en-US" sz="1800" dirty="0"/>
              <a:t>Multiple buy stock transactions and then a sequence of Sell transactions around an earnings release date may be anomalous and may indicate insider trading. </a:t>
            </a:r>
          </a:p>
          <a:p>
            <a:r>
              <a:rPr lang="en-US" sz="1800" dirty="0"/>
              <a:t>Consider the sequence of network activities recorded </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p:txBody>
      </p:sp>
      <p:pic>
        <p:nvPicPr>
          <p:cNvPr id="20" name="Picture 19">
            <a:extLst>
              <a:ext uri="{FF2B5EF4-FFF2-40B4-BE49-F238E27FC236}">
                <a16:creationId xmlns:a16="http://schemas.microsoft.com/office/drawing/2014/main" id="{F7823D44-7BEA-463C-86E9-07F0A19B8160}"/>
              </a:ext>
            </a:extLst>
          </p:cNvPr>
          <p:cNvPicPr>
            <a:picLocks noChangeAspect="1"/>
          </p:cNvPicPr>
          <p:nvPr/>
        </p:nvPicPr>
        <p:blipFill>
          <a:blip r:embed="rId2"/>
          <a:stretch>
            <a:fillRect/>
          </a:stretch>
        </p:blipFill>
        <p:spPr>
          <a:xfrm>
            <a:off x="374736" y="2156324"/>
            <a:ext cx="11442527" cy="4128652"/>
          </a:xfrm>
          <a:prstGeom prst="rect">
            <a:avLst/>
          </a:prstGeom>
        </p:spPr>
      </p:pic>
    </p:spTree>
    <p:extLst>
      <p:ext uri="{BB962C8B-B14F-4D97-AF65-F5344CB8AC3E}">
        <p14:creationId xmlns:p14="http://schemas.microsoft.com/office/powerpoint/2010/main" val="6692277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BB3C5-2C30-40A1-94FB-5837F365C30A}"/>
              </a:ext>
            </a:extLst>
          </p:cNvPr>
          <p:cNvSpPr>
            <a:spLocks noGrp="1"/>
          </p:cNvSpPr>
          <p:nvPr>
            <p:ph type="title"/>
          </p:nvPr>
        </p:nvSpPr>
        <p:spPr/>
        <p:txBody>
          <a:bodyPr/>
          <a:lstStyle/>
          <a:p>
            <a:r>
              <a:rPr lang="en-US" dirty="0"/>
              <a:t>Anomaly Detection techniques </a:t>
            </a:r>
          </a:p>
        </p:txBody>
      </p:sp>
      <p:sp>
        <p:nvSpPr>
          <p:cNvPr id="31" name="Content Placeholder 4">
            <a:extLst>
              <a:ext uri="{FF2B5EF4-FFF2-40B4-BE49-F238E27FC236}">
                <a16:creationId xmlns:a16="http://schemas.microsoft.com/office/drawing/2014/main" id="{098B533C-F3F9-465A-A251-C2D9AD33C114}"/>
              </a:ext>
            </a:extLst>
          </p:cNvPr>
          <p:cNvSpPr>
            <a:spLocks noGrp="1"/>
          </p:cNvSpPr>
          <p:nvPr>
            <p:ph sz="half" idx="1"/>
          </p:nvPr>
        </p:nvSpPr>
        <p:spPr>
          <a:xfrm>
            <a:off x="399288" y="1825625"/>
            <a:ext cx="5696712" cy="4351338"/>
          </a:xfrm>
        </p:spPr>
        <p:txBody>
          <a:bodyPr>
            <a:normAutofit fontScale="92500" lnSpcReduction="20000"/>
          </a:bodyPr>
          <a:lstStyle/>
          <a:p>
            <a:pPr marL="514350" indent="-514350">
              <a:buFont typeface="+mj-lt"/>
              <a:buAutoNum type="arabicPeriod"/>
            </a:pPr>
            <a:r>
              <a:rPr lang="en-US" b="1" dirty="0">
                <a:solidFill>
                  <a:schemeClr val="tx1"/>
                </a:solidFill>
              </a:rPr>
              <a:t>Classification</a:t>
            </a:r>
          </a:p>
          <a:p>
            <a:pPr marL="514350" indent="-514350">
              <a:buFont typeface="+mj-lt"/>
              <a:buAutoNum type="arabicPeriod"/>
            </a:pPr>
            <a:r>
              <a:rPr lang="en-US" b="1" dirty="0">
                <a:solidFill>
                  <a:schemeClr val="tx1"/>
                </a:solidFill>
              </a:rPr>
              <a:t>Extreme value analysis </a:t>
            </a:r>
          </a:p>
          <a:p>
            <a:pPr marL="514350" indent="-514350">
              <a:buFont typeface="+mj-lt"/>
              <a:buAutoNum type="arabicPeriod"/>
            </a:pPr>
            <a:r>
              <a:rPr lang="en-US" b="1" dirty="0">
                <a:solidFill>
                  <a:schemeClr val="tx1"/>
                </a:solidFill>
              </a:rPr>
              <a:t>Statistical</a:t>
            </a:r>
          </a:p>
          <a:p>
            <a:pPr marL="0" indent="0">
              <a:buNone/>
            </a:pPr>
            <a:r>
              <a:rPr lang="en-US" dirty="0"/>
              <a:t>     </a:t>
            </a:r>
            <a:r>
              <a:rPr lang="en-US" dirty="0" err="1"/>
              <a:t>i</a:t>
            </a:r>
            <a:r>
              <a:rPr lang="en-US" dirty="0"/>
              <a:t>. Parametric techniques</a:t>
            </a:r>
          </a:p>
          <a:p>
            <a:pPr marL="0" indent="0">
              <a:buNone/>
            </a:pPr>
            <a:r>
              <a:rPr lang="en-US" dirty="0"/>
              <a:t>         a. Gaussian model-based models. </a:t>
            </a:r>
          </a:p>
          <a:p>
            <a:pPr marL="0" indent="0">
              <a:buNone/>
            </a:pPr>
            <a:r>
              <a:rPr lang="en-US" dirty="0"/>
              <a:t>         b. Regression-based models</a:t>
            </a:r>
          </a:p>
          <a:p>
            <a:pPr marL="0" indent="0">
              <a:buNone/>
            </a:pPr>
            <a:r>
              <a:rPr lang="en-US" dirty="0"/>
              <a:t>         c. Mixture models</a:t>
            </a:r>
          </a:p>
          <a:p>
            <a:pPr marL="0" indent="0">
              <a:buNone/>
            </a:pPr>
            <a:r>
              <a:rPr lang="en-US" dirty="0"/>
              <a:t>    ii. Non-parametric techniques</a:t>
            </a:r>
          </a:p>
          <a:p>
            <a:pPr marL="0" indent="0">
              <a:buNone/>
            </a:pPr>
            <a:r>
              <a:rPr lang="en-US" dirty="0"/>
              <a:t>         a. Histogram-based models</a:t>
            </a:r>
          </a:p>
          <a:p>
            <a:pPr marL="0" indent="0">
              <a:buNone/>
            </a:pPr>
            <a:r>
              <a:rPr lang="en-US" dirty="0"/>
              <a:t>         b. Kernel-based models.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5" name="Content Placeholder 4">
            <a:extLst>
              <a:ext uri="{FF2B5EF4-FFF2-40B4-BE49-F238E27FC236}">
                <a16:creationId xmlns:a16="http://schemas.microsoft.com/office/drawing/2014/main" id="{D2D2AD05-A3EA-6B4A-A40E-2835450EC262}"/>
              </a:ext>
            </a:extLst>
          </p:cNvPr>
          <p:cNvSpPr>
            <a:spLocks noGrp="1"/>
          </p:cNvSpPr>
          <p:nvPr>
            <p:ph sz="half" idx="2"/>
          </p:nvPr>
        </p:nvSpPr>
        <p:spPr>
          <a:xfrm>
            <a:off x="6172200" y="1825625"/>
            <a:ext cx="5836920" cy="4351338"/>
          </a:xfrm>
        </p:spPr>
        <p:txBody>
          <a:bodyPr>
            <a:normAutofit fontScale="92500" lnSpcReduction="20000"/>
          </a:bodyPr>
          <a:lstStyle/>
          <a:p>
            <a:pPr marL="514350" indent="-514350">
              <a:buFont typeface="+mj-lt"/>
              <a:buAutoNum type="arabicPeriod" startAt="4"/>
            </a:pPr>
            <a:r>
              <a:rPr lang="en-US" b="1" dirty="0">
                <a:solidFill>
                  <a:schemeClr val="tx1"/>
                </a:solidFill>
              </a:rPr>
              <a:t>Proximity-based models</a:t>
            </a:r>
          </a:p>
          <a:p>
            <a:pPr marL="0" indent="0">
              <a:buNone/>
            </a:pPr>
            <a:r>
              <a:rPr lang="en-US" dirty="0"/>
              <a:t>	</a:t>
            </a:r>
            <a:r>
              <a:rPr lang="en-US" dirty="0" err="1"/>
              <a:t>i</a:t>
            </a:r>
            <a:r>
              <a:rPr lang="en-US" dirty="0"/>
              <a:t>. Cluster analysis </a:t>
            </a:r>
          </a:p>
          <a:p>
            <a:pPr marL="0" indent="0">
              <a:buNone/>
            </a:pPr>
            <a:r>
              <a:rPr lang="en-US" dirty="0"/>
              <a:t>	ii. Nearest neighbor analysis </a:t>
            </a:r>
          </a:p>
          <a:p>
            <a:pPr marL="514350" indent="-514350">
              <a:buFont typeface="+mj-lt"/>
              <a:buAutoNum type="arabicPeriod" startAt="5"/>
            </a:pPr>
            <a:r>
              <a:rPr lang="en-US" b="1" dirty="0">
                <a:solidFill>
                  <a:schemeClr val="tx1"/>
                </a:solidFill>
              </a:rPr>
              <a:t>Information theoretic models</a:t>
            </a:r>
          </a:p>
          <a:p>
            <a:pPr marL="514350" indent="-514350">
              <a:buFont typeface="+mj-lt"/>
              <a:buAutoNum type="arabicPeriod" startAt="5"/>
            </a:pPr>
            <a:r>
              <a:rPr lang="en-US" b="1" dirty="0">
                <a:solidFill>
                  <a:schemeClr val="tx1"/>
                </a:solidFill>
              </a:rPr>
              <a:t>Meta-algorithms and ensembles</a:t>
            </a:r>
          </a:p>
          <a:p>
            <a:pPr marL="0" indent="0">
              <a:buNone/>
            </a:pPr>
            <a:r>
              <a:rPr lang="en-US" dirty="0"/>
              <a:t>	</a:t>
            </a:r>
            <a:r>
              <a:rPr lang="en-US" dirty="0" err="1"/>
              <a:t>i</a:t>
            </a:r>
            <a:r>
              <a:rPr lang="en-US" dirty="0"/>
              <a:t>.  Sequential ensembles</a:t>
            </a:r>
          </a:p>
          <a:p>
            <a:pPr marL="0" indent="0">
              <a:buNone/>
            </a:pPr>
            <a:r>
              <a:rPr lang="en-US" dirty="0"/>
              <a:t>	ii. Independent ensembles. </a:t>
            </a:r>
          </a:p>
          <a:p>
            <a:pPr marL="514350" indent="-514350">
              <a:buFont typeface="+mj-lt"/>
              <a:buAutoNum type="arabicPeriod" startAt="5"/>
            </a:pPr>
            <a:endParaRPr lang="en-US" dirty="0"/>
          </a:p>
        </p:txBody>
      </p:sp>
    </p:spTree>
    <p:extLst>
      <p:ext uri="{BB962C8B-B14F-4D97-AF65-F5344CB8AC3E}">
        <p14:creationId xmlns:p14="http://schemas.microsoft.com/office/powerpoint/2010/main" val="5854036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4162F84-DADD-46C8-BD67-630E7CA7A32A}"/>
              </a:ext>
            </a:extLst>
          </p:cNvPr>
          <p:cNvSpPr>
            <a:spLocks noGrp="1"/>
          </p:cNvSpPr>
          <p:nvPr>
            <p:ph type="title"/>
          </p:nvPr>
        </p:nvSpPr>
        <p:spPr>
          <a:xfrm>
            <a:off x="0" y="0"/>
            <a:ext cx="12192000" cy="1325563"/>
          </a:xfrm>
        </p:spPr>
        <p:txBody>
          <a:bodyPr/>
          <a:lstStyle/>
          <a:p>
            <a:r>
              <a:rPr lang="en-US" dirty="0"/>
              <a:t>1. Extreme value analysis </a:t>
            </a:r>
          </a:p>
        </p:txBody>
      </p:sp>
      <p:sp>
        <p:nvSpPr>
          <p:cNvPr id="103" name="Content Placeholder 4">
            <a:extLst>
              <a:ext uri="{FF2B5EF4-FFF2-40B4-BE49-F238E27FC236}">
                <a16:creationId xmlns:a16="http://schemas.microsoft.com/office/drawing/2014/main" id="{FD73BE26-6C2F-4F78-ADAF-60BF83E7A9B8}"/>
              </a:ext>
            </a:extLst>
          </p:cNvPr>
          <p:cNvSpPr>
            <a:spLocks noGrp="1"/>
          </p:cNvSpPr>
          <p:nvPr>
            <p:ph idx="1"/>
          </p:nvPr>
        </p:nvSpPr>
        <p:spPr>
          <a:xfrm>
            <a:off x="838200" y="1325563"/>
            <a:ext cx="10515600" cy="4851400"/>
          </a:xfrm>
        </p:spPr>
        <p:txBody>
          <a:bodyPr>
            <a:normAutofit/>
          </a:bodyPr>
          <a:lstStyle/>
          <a:p>
            <a:r>
              <a:rPr lang="en-US" dirty="0"/>
              <a:t>Assumption:  Anomalies are extreme values in the data set. </a:t>
            </a:r>
          </a:p>
          <a:p>
            <a:r>
              <a:rPr lang="en-US" dirty="0"/>
              <a:t>Goal: Determine the statistical tails of the underlying distribution</a:t>
            </a:r>
          </a:p>
          <a:p>
            <a:r>
              <a:rPr lang="en-US" dirty="0"/>
              <a:t>Data: Univariate cross-sectional data</a:t>
            </a:r>
          </a:p>
          <a:p>
            <a:r>
              <a:rPr lang="en-US" dirty="0"/>
              <a:t>Examples:</a:t>
            </a:r>
          </a:p>
          <a:p>
            <a:pPr lvl="1"/>
            <a:r>
              <a:rPr lang="en-US" dirty="0"/>
              <a:t>Z-score test for a dataset which is assumed to be normal</a:t>
            </a:r>
          </a:p>
          <a:p>
            <a:pPr lvl="1"/>
            <a:r>
              <a:rPr lang="en-US" dirty="0"/>
              <a:t>Grubb’s test</a:t>
            </a:r>
          </a:p>
          <a:p>
            <a:pPr lvl="1"/>
            <a:r>
              <a:rPr lang="en-US" dirty="0"/>
              <a:t>Using Box-plots to detect anomalies. </a:t>
            </a:r>
          </a:p>
        </p:txBody>
      </p:sp>
    </p:spTree>
    <p:extLst>
      <p:ext uri="{BB962C8B-B14F-4D97-AF65-F5344CB8AC3E}">
        <p14:creationId xmlns:p14="http://schemas.microsoft.com/office/powerpoint/2010/main" val="11928203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4162F84-DADD-46C8-BD67-630E7CA7A32A}"/>
              </a:ext>
            </a:extLst>
          </p:cNvPr>
          <p:cNvSpPr>
            <a:spLocks noGrp="1"/>
          </p:cNvSpPr>
          <p:nvPr>
            <p:ph type="title"/>
          </p:nvPr>
        </p:nvSpPr>
        <p:spPr>
          <a:xfrm>
            <a:off x="0" y="0"/>
            <a:ext cx="12192000" cy="1325563"/>
          </a:xfrm>
        </p:spPr>
        <p:txBody>
          <a:bodyPr/>
          <a:lstStyle/>
          <a:p>
            <a:r>
              <a:rPr lang="en-US" dirty="0"/>
              <a:t>2. Classification</a:t>
            </a:r>
          </a:p>
        </p:txBody>
      </p:sp>
      <p:sp>
        <p:nvSpPr>
          <p:cNvPr id="103" name="Content Placeholder 4">
            <a:extLst>
              <a:ext uri="{FF2B5EF4-FFF2-40B4-BE49-F238E27FC236}">
                <a16:creationId xmlns:a16="http://schemas.microsoft.com/office/drawing/2014/main" id="{FD73BE26-6C2F-4F78-ADAF-60BF83E7A9B8}"/>
              </a:ext>
            </a:extLst>
          </p:cNvPr>
          <p:cNvSpPr>
            <a:spLocks noGrp="1"/>
          </p:cNvSpPr>
          <p:nvPr>
            <p:ph idx="1"/>
          </p:nvPr>
        </p:nvSpPr>
        <p:spPr>
          <a:xfrm>
            <a:off x="838200" y="1825625"/>
            <a:ext cx="10049256" cy="4351338"/>
          </a:xfrm>
        </p:spPr>
        <p:txBody>
          <a:bodyPr>
            <a:normAutofit/>
          </a:bodyPr>
          <a:lstStyle/>
          <a:p>
            <a:r>
              <a:rPr lang="en-US" dirty="0"/>
              <a:t>Assumption: Available labeled data</a:t>
            </a:r>
          </a:p>
          <a:p>
            <a:r>
              <a:rPr lang="en-US" dirty="0"/>
              <a:t>Goal : Build a classifier that can distinguish between normal and anomalous data</a:t>
            </a:r>
          </a:p>
          <a:p>
            <a:r>
              <a:rPr lang="en-US" dirty="0"/>
              <a:t>Data : Multi-dimensional cross-sectional data (Numeric/categorical)</a:t>
            </a:r>
          </a:p>
          <a:p>
            <a:r>
              <a:rPr lang="en-US" dirty="0"/>
              <a:t>Examples: </a:t>
            </a:r>
          </a:p>
          <a:p>
            <a:pPr lvl="1"/>
            <a:r>
              <a:rPr lang="en-US" dirty="0"/>
              <a:t>Rule-based (Decision trees)</a:t>
            </a:r>
          </a:p>
          <a:p>
            <a:pPr lvl="1"/>
            <a:r>
              <a:rPr lang="en-US" dirty="0"/>
              <a:t>Neural Networks </a:t>
            </a:r>
          </a:p>
          <a:p>
            <a:pPr lvl="1"/>
            <a:r>
              <a:rPr lang="en-US" dirty="0"/>
              <a:t>SVM </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05716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4162F84-DADD-46C8-BD67-630E7CA7A32A}"/>
              </a:ext>
            </a:extLst>
          </p:cNvPr>
          <p:cNvSpPr>
            <a:spLocks noGrp="1"/>
          </p:cNvSpPr>
          <p:nvPr>
            <p:ph type="title"/>
          </p:nvPr>
        </p:nvSpPr>
        <p:spPr/>
        <p:txBody>
          <a:bodyPr/>
          <a:lstStyle/>
          <a:p>
            <a:r>
              <a:rPr lang="en-US" dirty="0"/>
              <a:t>3. Statistical</a:t>
            </a:r>
          </a:p>
        </p:txBody>
      </p:sp>
      <p:sp>
        <p:nvSpPr>
          <p:cNvPr id="103" name="Content Placeholder 4">
            <a:extLst>
              <a:ext uri="{FF2B5EF4-FFF2-40B4-BE49-F238E27FC236}">
                <a16:creationId xmlns:a16="http://schemas.microsoft.com/office/drawing/2014/main" id="{FD73BE26-6C2F-4F78-ADAF-60BF83E7A9B8}"/>
              </a:ext>
            </a:extLst>
          </p:cNvPr>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p:txBody>
      </p:sp>
      <p:sp>
        <p:nvSpPr>
          <p:cNvPr id="5" name="Content Placeholder 4">
            <a:extLst>
              <a:ext uri="{FF2B5EF4-FFF2-40B4-BE49-F238E27FC236}">
                <a16:creationId xmlns:a16="http://schemas.microsoft.com/office/drawing/2014/main" id="{D7761243-2652-40E9-A6EE-D584E92B378B}"/>
              </a:ext>
            </a:extLst>
          </p:cNvPr>
          <p:cNvSpPr txBox="1">
            <a:spLocks/>
          </p:cNvSpPr>
          <p:nvPr/>
        </p:nvSpPr>
        <p:spPr>
          <a:xfrm>
            <a:off x="454090" y="1647343"/>
            <a:ext cx="11545154" cy="5075853"/>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sz="3200" dirty="0">
                <a:latin typeface="Arial" panose="020B0604020202020204" pitchFamily="34" charset="0"/>
                <a:cs typeface="Arial" panose="020B0604020202020204" pitchFamily="34" charset="0"/>
              </a:rPr>
              <a:t>Statistical techniques fit a statistical model to a given data and applies a statistical inference test to determine if an unseen instance belongs to this model or not </a:t>
            </a:r>
          </a:p>
          <a:p>
            <a:pPr marL="0" indent="0">
              <a:buNone/>
            </a:pPr>
            <a:endParaRPr lang="en-US" sz="3200" dirty="0">
              <a:latin typeface="Arial" panose="020B0604020202020204" pitchFamily="34" charset="0"/>
              <a:cs typeface="Arial" panose="020B0604020202020204" pitchFamily="34" charset="0"/>
            </a:endParaRPr>
          </a:p>
          <a:p>
            <a:pPr marL="0" indent="0">
              <a:buNone/>
            </a:pPr>
            <a:r>
              <a:rPr lang="en-US" sz="3200" dirty="0">
                <a:latin typeface="Arial" panose="020B0604020202020204" pitchFamily="34" charset="0"/>
                <a:cs typeface="Arial" panose="020B0604020202020204" pitchFamily="34" charset="0"/>
              </a:rPr>
              <a:t>Based on the assumed statistical model that describes the data, anomalies are data points that are assumed to have not been generated by the model.</a:t>
            </a:r>
            <a:endParaRPr lang="en-US" sz="3200" b="1" dirty="0">
              <a:latin typeface="Arial" panose="020B0604020202020204" pitchFamily="34" charset="0"/>
              <a:cs typeface="Arial" panose="020B0604020202020204" pitchFamily="34" charset="0"/>
            </a:endParaRPr>
          </a:p>
          <a:p>
            <a:pPr marL="0" indent="0">
              <a:buNone/>
            </a:pPr>
            <a:endParaRPr lang="en-US" sz="2400" b="1" dirty="0">
              <a:latin typeface="Arial" panose="020B0604020202020204" pitchFamily="34" charset="0"/>
              <a:cs typeface="Arial" panose="020B0604020202020204" pitchFamily="34" charset="0"/>
            </a:endParaRPr>
          </a:p>
          <a:p>
            <a:pPr marL="0" indent="0">
              <a:buNone/>
            </a:pPr>
            <a:endParaRPr lang="en-US" sz="2400" b="1" dirty="0">
              <a:latin typeface="Arial" panose="020B0604020202020204" pitchFamily="34" charset="0"/>
              <a:cs typeface="Arial" panose="020B0604020202020204" pitchFamily="34" charset="0"/>
            </a:endParaRPr>
          </a:p>
          <a:p>
            <a:pPr marL="0" indent="0">
              <a:buNone/>
            </a:pPr>
            <a:endParaRPr lang="en-US" sz="2400" b="1" dirty="0">
              <a:latin typeface="Arial" panose="020B0604020202020204" pitchFamily="34" charset="0"/>
              <a:cs typeface="Arial" panose="020B0604020202020204" pitchFamily="34" charset="0"/>
            </a:endParaRPr>
          </a:p>
          <a:p>
            <a:pPr marL="0" indent="0">
              <a:buNone/>
            </a:pPr>
            <a:endParaRPr lang="en-US" sz="2400" b="1" dirty="0">
              <a:latin typeface="Arial" panose="020B0604020202020204" pitchFamily="34" charset="0"/>
              <a:cs typeface="Arial" panose="020B0604020202020204" pitchFamily="34" charset="0"/>
            </a:endParaRPr>
          </a:p>
          <a:p>
            <a:pPr marL="0" indent="0">
              <a:buNone/>
            </a:pPr>
            <a:endParaRPr lang="en-US"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517604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F6565-0246-1D40-B995-5E0BEC24B234}"/>
              </a:ext>
            </a:extLst>
          </p:cNvPr>
          <p:cNvSpPr>
            <a:spLocks noGrp="1"/>
          </p:cNvSpPr>
          <p:nvPr>
            <p:ph type="title"/>
          </p:nvPr>
        </p:nvSpPr>
        <p:spPr/>
        <p:txBody>
          <a:bodyPr/>
          <a:lstStyle/>
          <a:p>
            <a:r>
              <a:rPr lang="en-US" dirty="0"/>
              <a:t>3. Statistical</a:t>
            </a:r>
          </a:p>
        </p:txBody>
      </p:sp>
      <p:sp>
        <p:nvSpPr>
          <p:cNvPr id="3" name="Content Placeholder 2">
            <a:extLst>
              <a:ext uri="{FF2B5EF4-FFF2-40B4-BE49-F238E27FC236}">
                <a16:creationId xmlns:a16="http://schemas.microsoft.com/office/drawing/2014/main" id="{C358A2FE-B9BF-BB48-AA43-6F6E8FBE2129}"/>
              </a:ext>
            </a:extLst>
          </p:cNvPr>
          <p:cNvSpPr>
            <a:spLocks noGrp="1"/>
          </p:cNvSpPr>
          <p:nvPr>
            <p:ph idx="1"/>
          </p:nvPr>
        </p:nvSpPr>
        <p:spPr>
          <a:xfrm>
            <a:off x="838200" y="1325563"/>
            <a:ext cx="10515600" cy="4851400"/>
          </a:xfrm>
        </p:spPr>
        <p:txBody>
          <a:bodyPr>
            <a:normAutofit fontScale="92500" lnSpcReduction="10000"/>
          </a:bodyPr>
          <a:lstStyle/>
          <a:p>
            <a:endParaRPr lang="en-US" dirty="0"/>
          </a:p>
          <a:p>
            <a:r>
              <a:rPr lang="en-US" dirty="0"/>
              <a:t>Assumption: the underlying distribution is known and the parameters for the distribution can be estimated. </a:t>
            </a:r>
          </a:p>
          <a:p>
            <a:r>
              <a:rPr lang="en-US" dirty="0"/>
              <a:t>Goal: Infer if a data point belongs to the distribution or not. </a:t>
            </a:r>
          </a:p>
          <a:p>
            <a:r>
              <a:rPr lang="en-US" dirty="0"/>
              <a:t>Data : Depends on the technique</a:t>
            </a:r>
          </a:p>
          <a:p>
            <a:r>
              <a:rPr lang="en-US" dirty="0"/>
              <a:t>Techniques: </a:t>
            </a:r>
          </a:p>
          <a:p>
            <a:r>
              <a:rPr lang="en-US" dirty="0"/>
              <a:t>Gaussian techniques</a:t>
            </a:r>
          </a:p>
          <a:p>
            <a:pPr lvl="1"/>
            <a:r>
              <a:rPr lang="en-US" dirty="0"/>
              <a:t>IQR test (Box plots)</a:t>
            </a:r>
          </a:p>
          <a:p>
            <a:pPr lvl="2"/>
            <a:r>
              <a:rPr lang="en-US" dirty="0"/>
              <a:t>The region between  Q-1.5*OR and Q+1.5*QR contains 99.3% of observations, and hence the choice of the 1.5lQR boundary makes the box plot rule equivalent to the 3a technique for Gaussian data. </a:t>
            </a:r>
          </a:p>
          <a:p>
            <a:pPr lvl="1"/>
            <a:r>
              <a:rPr lang="en-US" dirty="0"/>
              <a:t>Grubb’s test </a:t>
            </a:r>
          </a:p>
          <a:p>
            <a:pPr lvl="1"/>
            <a:r>
              <a:rPr lang="en-US" dirty="0"/>
              <a:t>Chi-squared test </a:t>
            </a:r>
          </a:p>
          <a:p>
            <a:endParaRPr lang="en-US" sz="3600" b="1" dirty="0"/>
          </a:p>
          <a:p>
            <a:endParaRPr lang="en-US" b="1" dirty="0"/>
          </a:p>
          <a:p>
            <a:endParaRPr lang="en-US" b="1" dirty="0"/>
          </a:p>
          <a:p>
            <a:endParaRPr lang="en-US" b="1" dirty="0"/>
          </a:p>
          <a:p>
            <a:endParaRPr lang="en-US" b="1" dirty="0"/>
          </a:p>
          <a:p>
            <a:endParaRPr lang="en-US" b="1" dirty="0"/>
          </a:p>
          <a:p>
            <a:endParaRPr lang="en-US" dirty="0"/>
          </a:p>
        </p:txBody>
      </p:sp>
      <p:sp>
        <p:nvSpPr>
          <p:cNvPr id="4" name="Slide Number Placeholder 3">
            <a:extLst>
              <a:ext uri="{FF2B5EF4-FFF2-40B4-BE49-F238E27FC236}">
                <a16:creationId xmlns:a16="http://schemas.microsoft.com/office/drawing/2014/main" id="{44E72C3F-5D32-394E-8A83-7D84467C967D}"/>
              </a:ext>
            </a:extLst>
          </p:cNvPr>
          <p:cNvSpPr>
            <a:spLocks noGrp="1"/>
          </p:cNvSpPr>
          <p:nvPr>
            <p:ph type="sldNum" sz="quarter" idx="12"/>
          </p:nvPr>
        </p:nvSpPr>
        <p:spPr/>
        <p:txBody>
          <a:bodyPr/>
          <a:lstStyle/>
          <a:p>
            <a:fld id="{BD0DDB0A-888B-469C-95C7-F248D335DDDC}" type="slidenum">
              <a:rPr lang="en-US" smtClean="0"/>
              <a:t>49</a:t>
            </a:fld>
            <a:endParaRPr lang="en-US"/>
          </a:p>
        </p:txBody>
      </p:sp>
    </p:spTree>
    <p:extLst>
      <p:ext uri="{BB962C8B-B14F-4D97-AF65-F5344CB8AC3E}">
        <p14:creationId xmlns:p14="http://schemas.microsoft.com/office/powerpoint/2010/main" val="343097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C18DD-FD4C-7F42-B7BA-F1D7945F8DA6}"/>
              </a:ext>
            </a:extLst>
          </p:cNvPr>
          <p:cNvSpPr>
            <a:spLocks noGrp="1"/>
          </p:cNvSpPr>
          <p:nvPr>
            <p:ph type="title"/>
          </p:nvPr>
        </p:nvSpPr>
        <p:spPr/>
        <p:txBody>
          <a:bodyPr/>
          <a:lstStyle/>
          <a:p>
            <a:r>
              <a:rPr lang="en-US" dirty="0"/>
              <a:t>Sequences are everywhere</a:t>
            </a:r>
          </a:p>
        </p:txBody>
      </p:sp>
      <p:sp>
        <p:nvSpPr>
          <p:cNvPr id="3" name="Slide Number Placeholder 2">
            <a:extLst>
              <a:ext uri="{FF2B5EF4-FFF2-40B4-BE49-F238E27FC236}">
                <a16:creationId xmlns:a16="http://schemas.microsoft.com/office/drawing/2014/main" id="{6AC568B8-9BFB-214D-8B74-25A4BF56277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0DDB0A-888B-469C-95C7-F248D335DDDC}" type="slidenum">
              <a:rPr kumimoji="0" lang="en-US" sz="2000" b="0" i="0" u="none" strike="noStrike" kern="1200" cap="none" spc="0" normalizeH="0" baseline="0" noProof="0" smtClean="0">
                <a:ln>
                  <a:noFill/>
                </a:ln>
                <a:solidFill>
                  <a:srgbClr val="999999"/>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2000" b="0" i="0" u="none" strike="noStrike" kern="1200" cap="none" spc="0" normalizeH="0" baseline="0" noProof="0">
              <a:ln>
                <a:noFill/>
              </a:ln>
              <a:solidFill>
                <a:srgbClr val="999999"/>
              </a:solidFill>
              <a:effectLst/>
              <a:uLnTx/>
              <a:uFillTx/>
              <a:latin typeface="Arial" panose="020B0604020202020204" pitchFamily="34" charset="0"/>
              <a:ea typeface="+mn-ea"/>
              <a:cs typeface="Arial" panose="020B0604020202020204" pitchFamily="34" charset="0"/>
            </a:endParaRPr>
          </a:p>
        </p:txBody>
      </p:sp>
      <p:grpSp>
        <p:nvGrpSpPr>
          <p:cNvPr id="34" name="Group 33">
            <a:extLst>
              <a:ext uri="{FF2B5EF4-FFF2-40B4-BE49-F238E27FC236}">
                <a16:creationId xmlns:a16="http://schemas.microsoft.com/office/drawing/2014/main" id="{EA9AAD7B-5D71-7E44-83C0-A996DA490955}"/>
              </a:ext>
            </a:extLst>
          </p:cNvPr>
          <p:cNvGrpSpPr/>
          <p:nvPr/>
        </p:nvGrpSpPr>
        <p:grpSpPr>
          <a:xfrm>
            <a:off x="546562" y="1193139"/>
            <a:ext cx="11098875" cy="5088323"/>
            <a:chOff x="606325" y="970400"/>
            <a:chExt cx="7776598" cy="3565212"/>
          </a:xfrm>
        </p:grpSpPr>
        <p:sp>
          <p:nvSpPr>
            <p:cNvPr id="22" name="object 3">
              <a:extLst>
                <a:ext uri="{FF2B5EF4-FFF2-40B4-BE49-F238E27FC236}">
                  <a16:creationId xmlns:a16="http://schemas.microsoft.com/office/drawing/2014/main" id="{BF6C9D76-DDB4-A643-B65D-1B5EA627CD04}"/>
                </a:ext>
              </a:extLst>
            </p:cNvPr>
            <p:cNvSpPr txBox="1"/>
            <p:nvPr/>
          </p:nvSpPr>
          <p:spPr>
            <a:xfrm>
              <a:off x="606325" y="1023174"/>
              <a:ext cx="2496820" cy="1043305"/>
            </a:xfrm>
            <a:prstGeom prst="rect">
              <a:avLst/>
            </a:prstGeom>
            <a:solidFill>
              <a:srgbClr val="D9E1FF"/>
            </a:solidFill>
          </p:spPr>
          <p:txBody>
            <a:bodyPr vert="horz" wrap="square" lIns="0" tIns="5715" rIns="0" bIns="0" rtlCol="0">
              <a:spAutoFit/>
            </a:bodyPr>
            <a:lstStyle/>
            <a:p>
              <a:pPr marL="0" marR="0" lvl="0" indent="0" algn="l" defTabSz="914400" rtl="0" eaLnBrk="1" fontAlgn="auto" latinLnBrk="0" hangingPunct="1">
                <a:lnSpc>
                  <a:spcPct val="100000"/>
                </a:lnSpc>
                <a:spcBef>
                  <a:spcPts val="45"/>
                </a:spcBef>
                <a:spcAft>
                  <a:spcPts val="0"/>
                </a:spcAft>
                <a:buClrTx/>
                <a:buSzTx/>
                <a:buFontTx/>
                <a:buNone/>
                <a:tabLst/>
                <a:defRPr/>
              </a:pPr>
              <a:endParaRPr kumimoji="0" sz="1150" b="0" i="0" u="none" strike="noStrike" kern="1200" cap="none" spc="0" normalizeH="0" baseline="0" noProof="0">
                <a:ln>
                  <a:noFill/>
                </a:ln>
                <a:solidFill>
                  <a:prstClr val="black"/>
                </a:solidFill>
                <a:effectLst/>
                <a:uLnTx/>
                <a:uFillTx/>
                <a:latin typeface="Times New Roman"/>
                <a:ea typeface="+mn-ea"/>
                <a:cs typeface="Times New Roman"/>
              </a:endParaRPr>
            </a:p>
            <a:p>
              <a:pPr marL="170815" marR="168275" lvl="0" indent="-635" algn="ctr" defTabSz="914400" rtl="0" eaLnBrk="1" fontAlgn="auto" latinLnBrk="0" hangingPunct="1">
                <a:lnSpc>
                  <a:spcPct val="102299"/>
                </a:lnSpc>
                <a:spcBef>
                  <a:spcPts val="0"/>
                </a:spcBef>
                <a:spcAft>
                  <a:spcPts val="0"/>
                </a:spcAft>
                <a:buClrTx/>
                <a:buSzTx/>
                <a:buFontTx/>
                <a:buNone/>
                <a:tabLst/>
                <a:defRPr/>
              </a:pPr>
              <a:r>
                <a:rPr kumimoji="0" sz="1100" b="0" i="0" u="none" strike="noStrike" kern="1200" cap="none" spc="15" normalizeH="0" baseline="0" noProof="0" dirty="0">
                  <a:ln>
                    <a:noFill/>
                  </a:ln>
                  <a:solidFill>
                    <a:srgbClr val="123693"/>
                  </a:solidFill>
                  <a:effectLst/>
                  <a:uLnTx/>
                  <a:uFillTx/>
                  <a:latin typeface="Microsoft Sans Serif"/>
                  <a:ea typeface="+mn-ea"/>
                  <a:cs typeface="Microsoft Sans Serif"/>
                </a:rPr>
                <a:t>“Sequences </a:t>
              </a:r>
              <a:r>
                <a:rPr kumimoji="0" sz="1100" b="0" i="0" u="none" strike="noStrike" kern="1200" cap="none" spc="5" normalizeH="0" baseline="0" noProof="0" dirty="0">
                  <a:ln>
                    <a:noFill/>
                  </a:ln>
                  <a:solidFill>
                    <a:srgbClr val="123693"/>
                  </a:solidFill>
                  <a:effectLst/>
                  <a:uLnTx/>
                  <a:uFillTx/>
                  <a:latin typeface="Microsoft Sans Serif"/>
                  <a:ea typeface="+mn-ea"/>
                  <a:cs typeface="Microsoft Sans Serif"/>
                </a:rPr>
                <a:t>really </a:t>
              </a:r>
              <a:r>
                <a:rPr kumimoji="0" sz="1100" b="0" i="0" u="none" strike="noStrike" kern="1200" cap="none" spc="20" normalizeH="0" baseline="0" noProof="0" dirty="0">
                  <a:ln>
                    <a:noFill/>
                  </a:ln>
                  <a:solidFill>
                    <a:srgbClr val="123693"/>
                  </a:solidFill>
                  <a:effectLst/>
                  <a:uLnTx/>
                  <a:uFillTx/>
                  <a:latin typeface="Microsoft Sans Serif"/>
                  <a:ea typeface="+mn-ea"/>
                  <a:cs typeface="Microsoft Sans Serif"/>
                </a:rPr>
                <a:t>seem </a:t>
              </a:r>
              <a:r>
                <a:rPr kumimoji="0" sz="1100" b="0" i="0" u="none" strike="noStrike" kern="1200" cap="none" spc="65" normalizeH="0" baseline="0" noProof="0" dirty="0">
                  <a:ln>
                    <a:noFill/>
                  </a:ln>
                  <a:solidFill>
                    <a:srgbClr val="123693"/>
                  </a:solidFill>
                  <a:effectLst/>
                  <a:uLnTx/>
                  <a:uFillTx/>
                  <a:latin typeface="Microsoft Sans Serif"/>
                  <a:ea typeface="+mn-ea"/>
                  <a:cs typeface="Microsoft Sans Serif"/>
                </a:rPr>
                <a:t>to </a:t>
              </a:r>
              <a:r>
                <a:rPr kumimoji="0" sz="1100" b="0" i="0" u="none" strike="noStrike" kern="1200" cap="none" spc="45" normalizeH="0" baseline="0" noProof="0" dirty="0">
                  <a:ln>
                    <a:noFill/>
                  </a:ln>
                  <a:solidFill>
                    <a:srgbClr val="123693"/>
                  </a:solidFill>
                  <a:effectLst/>
                  <a:uLnTx/>
                  <a:uFillTx/>
                  <a:latin typeface="Microsoft Sans Serif"/>
                  <a:ea typeface="+mn-ea"/>
                  <a:cs typeface="Microsoft Sans Serif"/>
                </a:rPr>
                <a:t>be </a:t>
              </a:r>
              <a:r>
                <a:rPr kumimoji="0" sz="1100" b="0" i="0" u="none" strike="noStrike" kern="1200" cap="none" spc="50" normalizeH="0" baseline="0" noProof="0" dirty="0">
                  <a:ln>
                    <a:noFill/>
                  </a:ln>
                  <a:solidFill>
                    <a:srgbClr val="123693"/>
                  </a:solidFill>
                  <a:effectLst/>
                  <a:uLnTx/>
                  <a:uFillTx/>
                  <a:latin typeface="Microsoft Sans Serif"/>
                  <a:ea typeface="+mn-ea"/>
                  <a:cs typeface="Microsoft Sans Serif"/>
                </a:rPr>
                <a:t> </a:t>
              </a:r>
              <a:r>
                <a:rPr kumimoji="0" sz="1100" b="0" i="0" u="none" strike="noStrike" kern="1200" cap="none" spc="10" normalizeH="0" baseline="0" noProof="0" dirty="0">
                  <a:ln>
                    <a:noFill/>
                  </a:ln>
                  <a:solidFill>
                    <a:srgbClr val="123693"/>
                  </a:solidFill>
                  <a:effectLst/>
                  <a:uLnTx/>
                  <a:uFillTx/>
                  <a:latin typeface="Microsoft Sans Serif"/>
                  <a:ea typeface="+mn-ea"/>
                  <a:cs typeface="Microsoft Sans Serif"/>
                </a:rPr>
                <a:t>everywhere!</a:t>
              </a:r>
              <a:r>
                <a:rPr kumimoji="0" sz="1100" b="0" i="0" u="none" strike="noStrike" kern="1200" cap="none" spc="-10" normalizeH="0" baseline="0" noProof="0" dirty="0">
                  <a:ln>
                    <a:noFill/>
                  </a:ln>
                  <a:solidFill>
                    <a:srgbClr val="123693"/>
                  </a:solidFill>
                  <a:effectLst/>
                  <a:uLnTx/>
                  <a:uFillTx/>
                  <a:latin typeface="Microsoft Sans Serif"/>
                  <a:ea typeface="+mn-ea"/>
                  <a:cs typeface="Microsoft Sans Serif"/>
                </a:rPr>
                <a:t> </a:t>
              </a:r>
              <a:r>
                <a:rPr kumimoji="0" sz="1100" b="0" i="0" u="none" strike="noStrike" kern="1200" cap="none" spc="-15" normalizeH="0" baseline="0" noProof="0" dirty="0">
                  <a:ln>
                    <a:noFill/>
                  </a:ln>
                  <a:solidFill>
                    <a:srgbClr val="123693"/>
                  </a:solidFill>
                  <a:effectLst/>
                  <a:uLnTx/>
                  <a:uFillTx/>
                  <a:latin typeface="Microsoft Sans Serif"/>
                  <a:ea typeface="+mn-ea"/>
                  <a:cs typeface="Microsoft Sans Serif"/>
                </a:rPr>
                <a:t>We</a:t>
              </a:r>
              <a:r>
                <a:rPr kumimoji="0" sz="1100" b="0" i="0" u="none" strike="noStrike" kern="1200" cap="none" spc="-5" normalizeH="0" baseline="0" noProof="0" dirty="0">
                  <a:ln>
                    <a:noFill/>
                  </a:ln>
                  <a:solidFill>
                    <a:srgbClr val="123693"/>
                  </a:solidFill>
                  <a:effectLst/>
                  <a:uLnTx/>
                  <a:uFillTx/>
                  <a:latin typeface="Microsoft Sans Serif"/>
                  <a:ea typeface="+mn-ea"/>
                  <a:cs typeface="Microsoft Sans Serif"/>
                </a:rPr>
                <a:t> </a:t>
              </a:r>
              <a:r>
                <a:rPr kumimoji="0" sz="1100" b="0" i="0" u="none" strike="noStrike" kern="1200" cap="none" spc="20" normalizeH="0" baseline="0" noProof="0" dirty="0">
                  <a:ln>
                    <a:noFill/>
                  </a:ln>
                  <a:solidFill>
                    <a:srgbClr val="123693"/>
                  </a:solidFill>
                  <a:effectLst/>
                  <a:uLnTx/>
                  <a:uFillTx/>
                  <a:latin typeface="Microsoft Sans Serif"/>
                  <a:ea typeface="+mn-ea"/>
                  <a:cs typeface="Microsoft Sans Serif"/>
                </a:rPr>
                <a:t>should</a:t>
              </a:r>
              <a:r>
                <a:rPr kumimoji="0" sz="1100" b="0" i="0" u="none" strike="noStrike" kern="1200" cap="none" spc="-5" normalizeH="0" baseline="0" noProof="0" dirty="0">
                  <a:ln>
                    <a:noFill/>
                  </a:ln>
                  <a:solidFill>
                    <a:srgbClr val="123693"/>
                  </a:solidFill>
                  <a:effectLst/>
                  <a:uLnTx/>
                  <a:uFillTx/>
                  <a:latin typeface="Microsoft Sans Serif"/>
                  <a:ea typeface="+mn-ea"/>
                  <a:cs typeface="Microsoft Sans Serif"/>
                </a:rPr>
                <a:t> </a:t>
              </a:r>
              <a:r>
                <a:rPr kumimoji="0" sz="1100" b="0" i="0" u="none" strike="noStrike" kern="1200" cap="none" spc="5" normalizeH="0" baseline="0" noProof="0" dirty="0">
                  <a:ln>
                    <a:noFill/>
                  </a:ln>
                  <a:solidFill>
                    <a:srgbClr val="123693"/>
                  </a:solidFill>
                  <a:effectLst/>
                  <a:uLnTx/>
                  <a:uFillTx/>
                  <a:latin typeface="Microsoft Sans Serif"/>
                  <a:ea typeface="+mn-ea"/>
                  <a:cs typeface="Microsoft Sans Serif"/>
                </a:rPr>
                <a:t>learn</a:t>
              </a:r>
              <a:r>
                <a:rPr kumimoji="0" sz="1100" b="0" i="0" u="none" strike="noStrike" kern="1200" cap="none" spc="-5" normalizeH="0" baseline="0" noProof="0" dirty="0">
                  <a:ln>
                    <a:noFill/>
                  </a:ln>
                  <a:solidFill>
                    <a:srgbClr val="123693"/>
                  </a:solidFill>
                  <a:effectLst/>
                  <a:uLnTx/>
                  <a:uFillTx/>
                  <a:latin typeface="Microsoft Sans Serif"/>
                  <a:ea typeface="+mn-ea"/>
                  <a:cs typeface="Microsoft Sans Serif"/>
                </a:rPr>
                <a:t> </a:t>
              </a:r>
              <a:r>
                <a:rPr kumimoji="0" sz="1100" b="0" i="0" u="none" strike="noStrike" kern="1200" cap="none" spc="20" normalizeH="0" baseline="0" noProof="0" dirty="0">
                  <a:ln>
                    <a:noFill/>
                  </a:ln>
                  <a:solidFill>
                    <a:srgbClr val="123693"/>
                  </a:solidFill>
                  <a:effectLst/>
                  <a:uLnTx/>
                  <a:uFillTx/>
                  <a:latin typeface="Microsoft Sans Serif"/>
                  <a:ea typeface="+mn-ea"/>
                  <a:cs typeface="Microsoft Sans Serif"/>
                </a:rPr>
                <a:t>how </a:t>
              </a:r>
              <a:r>
                <a:rPr kumimoji="0" sz="1100" b="0" i="0" u="none" strike="noStrike" kern="1200" cap="none" spc="-280" normalizeH="0" baseline="0" noProof="0" dirty="0">
                  <a:ln>
                    <a:noFill/>
                  </a:ln>
                  <a:solidFill>
                    <a:srgbClr val="123693"/>
                  </a:solidFill>
                  <a:effectLst/>
                  <a:uLnTx/>
                  <a:uFillTx/>
                  <a:latin typeface="Microsoft Sans Serif"/>
                  <a:ea typeface="+mn-ea"/>
                  <a:cs typeface="Microsoft Sans Serif"/>
                </a:rPr>
                <a:t> </a:t>
              </a:r>
              <a:r>
                <a:rPr kumimoji="0" sz="1100" b="0" i="0" u="none" strike="noStrike" kern="1200" cap="none" spc="65" normalizeH="0" baseline="0" noProof="0" dirty="0">
                  <a:ln>
                    <a:noFill/>
                  </a:ln>
                  <a:solidFill>
                    <a:srgbClr val="123693"/>
                  </a:solidFill>
                  <a:effectLst/>
                  <a:uLnTx/>
                  <a:uFillTx/>
                  <a:latin typeface="Microsoft Sans Serif"/>
                  <a:ea typeface="+mn-ea"/>
                  <a:cs typeface="Microsoft Sans Serif"/>
                </a:rPr>
                <a:t>to </a:t>
              </a:r>
              <a:r>
                <a:rPr kumimoji="0" sz="1100" b="0" i="0" u="none" strike="noStrike" kern="1200" cap="none" spc="35" normalizeH="0" baseline="0" noProof="0" dirty="0">
                  <a:ln>
                    <a:noFill/>
                  </a:ln>
                  <a:solidFill>
                    <a:srgbClr val="123693"/>
                  </a:solidFill>
                  <a:effectLst/>
                  <a:uLnTx/>
                  <a:uFillTx/>
                  <a:latin typeface="Microsoft Sans Serif"/>
                  <a:ea typeface="+mn-ea"/>
                  <a:cs typeface="Microsoft Sans Serif"/>
                </a:rPr>
                <a:t>model </a:t>
              </a:r>
              <a:r>
                <a:rPr kumimoji="0" sz="1100" b="0" i="0" u="none" strike="noStrike" kern="1200" cap="none" spc="25" normalizeH="0" baseline="0" noProof="0" dirty="0">
                  <a:ln>
                    <a:noFill/>
                  </a:ln>
                  <a:solidFill>
                    <a:srgbClr val="123693"/>
                  </a:solidFill>
                  <a:effectLst/>
                  <a:uLnTx/>
                  <a:uFillTx/>
                  <a:latin typeface="Microsoft Sans Serif"/>
                  <a:ea typeface="+mn-ea"/>
                  <a:cs typeface="Microsoft Sans Serif"/>
                </a:rPr>
                <a:t>them. </a:t>
              </a:r>
              <a:r>
                <a:rPr kumimoji="0" sz="1100" b="0" i="0" u="none" strike="noStrike" kern="1200" cap="none" spc="30" normalizeH="0" baseline="0" noProof="0" dirty="0">
                  <a:ln>
                    <a:noFill/>
                  </a:ln>
                  <a:solidFill>
                    <a:srgbClr val="123693"/>
                  </a:solidFill>
                  <a:effectLst/>
                  <a:uLnTx/>
                  <a:uFillTx/>
                  <a:latin typeface="Microsoft Sans Serif"/>
                  <a:ea typeface="+mn-ea"/>
                  <a:cs typeface="Microsoft Sans Serif"/>
                </a:rPr>
                <a:t>What </a:t>
              </a:r>
              <a:r>
                <a:rPr kumimoji="0" sz="1100" b="0" i="0" u="none" strike="noStrike" kern="1200" cap="none" spc="5" normalizeH="0" baseline="0" noProof="0" dirty="0">
                  <a:ln>
                    <a:noFill/>
                  </a:ln>
                  <a:solidFill>
                    <a:srgbClr val="123693"/>
                  </a:solidFill>
                  <a:effectLst/>
                  <a:uLnTx/>
                  <a:uFillTx/>
                  <a:latin typeface="Microsoft Sans Serif"/>
                  <a:ea typeface="+mn-ea"/>
                  <a:cs typeface="Microsoft Sans Serif"/>
                </a:rPr>
                <a:t>is </a:t>
              </a:r>
              <a:r>
                <a:rPr kumimoji="0" sz="1100" b="0" i="0" u="none" strike="noStrike" kern="1200" cap="none" spc="50" normalizeH="0" baseline="0" noProof="0" dirty="0">
                  <a:ln>
                    <a:noFill/>
                  </a:ln>
                  <a:solidFill>
                    <a:srgbClr val="123693"/>
                  </a:solidFill>
                  <a:effectLst/>
                  <a:uLnTx/>
                  <a:uFillTx/>
                  <a:latin typeface="Microsoft Sans Serif"/>
                  <a:ea typeface="+mn-ea"/>
                  <a:cs typeface="Microsoft Sans Serif"/>
                </a:rPr>
                <a:t>the </a:t>
              </a:r>
              <a:r>
                <a:rPr kumimoji="0" sz="1100" b="0" i="0" u="none" strike="noStrike" kern="1200" cap="none" spc="45" normalizeH="0" baseline="0" noProof="0" dirty="0">
                  <a:ln>
                    <a:noFill/>
                  </a:ln>
                  <a:solidFill>
                    <a:srgbClr val="123693"/>
                  </a:solidFill>
                  <a:effectLst/>
                  <a:uLnTx/>
                  <a:uFillTx/>
                  <a:latin typeface="Microsoft Sans Serif"/>
                  <a:ea typeface="+mn-ea"/>
                  <a:cs typeface="Microsoft Sans Serif"/>
                </a:rPr>
                <a:t>best </a:t>
              </a:r>
              <a:r>
                <a:rPr kumimoji="0" sz="1100" b="0" i="0" u="none" strike="noStrike" kern="1200" cap="none" spc="50" normalizeH="0" baseline="0" noProof="0" dirty="0">
                  <a:ln>
                    <a:noFill/>
                  </a:ln>
                  <a:solidFill>
                    <a:srgbClr val="123693"/>
                  </a:solidFill>
                  <a:effectLst/>
                  <a:uLnTx/>
                  <a:uFillTx/>
                  <a:latin typeface="Microsoft Sans Serif"/>
                  <a:ea typeface="+mn-ea"/>
                  <a:cs typeface="Microsoft Sans Serif"/>
                </a:rPr>
                <a:t> </a:t>
              </a:r>
              <a:r>
                <a:rPr kumimoji="0" sz="1100" b="0" i="0" u="none" strike="noStrike" kern="1200" cap="none" spc="10" normalizeH="0" baseline="0" noProof="0" dirty="0">
                  <a:ln>
                    <a:noFill/>
                  </a:ln>
                  <a:solidFill>
                    <a:srgbClr val="123693"/>
                  </a:solidFill>
                  <a:effectLst/>
                  <a:uLnTx/>
                  <a:uFillTx/>
                  <a:latin typeface="Microsoft Sans Serif"/>
                  <a:ea typeface="+mn-ea"/>
                  <a:cs typeface="Microsoft Sans Serif"/>
                </a:rPr>
                <a:t>way</a:t>
              </a:r>
              <a:r>
                <a:rPr kumimoji="0" sz="1100" b="0" i="0" u="none" strike="noStrike" kern="1200" cap="none" spc="-10" normalizeH="0" baseline="0" noProof="0" dirty="0">
                  <a:ln>
                    <a:noFill/>
                  </a:ln>
                  <a:solidFill>
                    <a:srgbClr val="123693"/>
                  </a:solidFill>
                  <a:effectLst/>
                  <a:uLnTx/>
                  <a:uFillTx/>
                  <a:latin typeface="Microsoft Sans Serif"/>
                  <a:ea typeface="+mn-ea"/>
                  <a:cs typeface="Microsoft Sans Serif"/>
                </a:rPr>
                <a:t> </a:t>
              </a:r>
              <a:r>
                <a:rPr kumimoji="0" sz="1100" b="0" i="0" u="none" strike="noStrike" kern="1200" cap="none" spc="65" normalizeH="0" baseline="0" noProof="0" dirty="0">
                  <a:ln>
                    <a:noFill/>
                  </a:ln>
                  <a:solidFill>
                    <a:srgbClr val="123693"/>
                  </a:solidFill>
                  <a:effectLst/>
                  <a:uLnTx/>
                  <a:uFillTx/>
                  <a:latin typeface="Microsoft Sans Serif"/>
                  <a:ea typeface="+mn-ea"/>
                  <a:cs typeface="Microsoft Sans Serif"/>
                </a:rPr>
                <a:t>to</a:t>
              </a:r>
              <a:r>
                <a:rPr kumimoji="0" sz="1100" b="0" i="0" u="none" strike="noStrike" kern="1200" cap="none" spc="-10" normalizeH="0" baseline="0" noProof="0" dirty="0">
                  <a:ln>
                    <a:noFill/>
                  </a:ln>
                  <a:solidFill>
                    <a:srgbClr val="123693"/>
                  </a:solidFill>
                  <a:effectLst/>
                  <a:uLnTx/>
                  <a:uFillTx/>
                  <a:latin typeface="Microsoft Sans Serif"/>
                  <a:ea typeface="+mn-ea"/>
                  <a:cs typeface="Microsoft Sans Serif"/>
                </a:rPr>
                <a:t> </a:t>
              </a:r>
              <a:r>
                <a:rPr kumimoji="0" sz="1100" b="0" i="0" u="none" strike="noStrike" kern="1200" cap="none" spc="55" normalizeH="0" baseline="0" noProof="0" dirty="0">
                  <a:ln>
                    <a:noFill/>
                  </a:ln>
                  <a:solidFill>
                    <a:srgbClr val="123693"/>
                  </a:solidFill>
                  <a:effectLst/>
                  <a:uLnTx/>
                  <a:uFillTx/>
                  <a:latin typeface="Microsoft Sans Serif"/>
                  <a:ea typeface="+mn-ea"/>
                  <a:cs typeface="Microsoft Sans Serif"/>
                </a:rPr>
                <a:t>do</a:t>
              </a:r>
              <a:r>
                <a:rPr kumimoji="0" sz="1100" b="0" i="0" u="none" strike="noStrike" kern="1200" cap="none" spc="-10" normalizeH="0" baseline="0" noProof="0" dirty="0">
                  <a:ln>
                    <a:noFill/>
                  </a:ln>
                  <a:solidFill>
                    <a:srgbClr val="123693"/>
                  </a:solidFill>
                  <a:effectLst/>
                  <a:uLnTx/>
                  <a:uFillTx/>
                  <a:latin typeface="Microsoft Sans Serif"/>
                  <a:ea typeface="+mn-ea"/>
                  <a:cs typeface="Microsoft Sans Serif"/>
                </a:rPr>
                <a:t> </a:t>
              </a:r>
              <a:r>
                <a:rPr kumimoji="0" sz="1100" b="0" i="0" u="none" strike="noStrike" kern="1200" cap="none" spc="35" normalizeH="0" baseline="0" noProof="0" dirty="0">
                  <a:ln>
                    <a:noFill/>
                  </a:ln>
                  <a:solidFill>
                    <a:srgbClr val="123693"/>
                  </a:solidFill>
                  <a:effectLst/>
                  <a:uLnTx/>
                  <a:uFillTx/>
                  <a:latin typeface="Microsoft Sans Serif"/>
                  <a:ea typeface="+mn-ea"/>
                  <a:cs typeface="Microsoft Sans Serif"/>
                </a:rPr>
                <a:t>that?</a:t>
              </a:r>
              <a:r>
                <a:rPr kumimoji="0" sz="1100" b="0" i="0" u="none" strike="noStrike" kern="1200" cap="none" spc="-5" normalizeH="0" baseline="0" noProof="0" dirty="0">
                  <a:ln>
                    <a:noFill/>
                  </a:ln>
                  <a:solidFill>
                    <a:srgbClr val="123693"/>
                  </a:solidFill>
                  <a:effectLst/>
                  <a:uLnTx/>
                  <a:uFillTx/>
                  <a:latin typeface="Microsoft Sans Serif"/>
                  <a:ea typeface="+mn-ea"/>
                  <a:cs typeface="Microsoft Sans Serif"/>
                </a:rPr>
                <a:t> </a:t>
              </a:r>
              <a:r>
                <a:rPr kumimoji="0" sz="1100" b="0" i="0" u="none" strike="noStrike" kern="1200" cap="none" spc="10" normalizeH="0" baseline="0" noProof="0" dirty="0">
                  <a:ln>
                    <a:noFill/>
                  </a:ln>
                  <a:solidFill>
                    <a:srgbClr val="123693"/>
                  </a:solidFill>
                  <a:effectLst/>
                  <a:uLnTx/>
                  <a:uFillTx/>
                  <a:latin typeface="Microsoft Sans Serif"/>
                  <a:ea typeface="+mn-ea"/>
                  <a:cs typeface="Microsoft Sans Serif"/>
                </a:rPr>
                <a:t>Stay</a:t>
              </a:r>
              <a:r>
                <a:rPr kumimoji="0" sz="1100" b="0" i="0" u="none" strike="noStrike" kern="1200" cap="none" spc="-10" normalizeH="0" baseline="0" noProof="0" dirty="0">
                  <a:ln>
                    <a:noFill/>
                  </a:ln>
                  <a:solidFill>
                    <a:srgbClr val="123693"/>
                  </a:solidFill>
                  <a:effectLst/>
                  <a:uLnTx/>
                  <a:uFillTx/>
                  <a:latin typeface="Microsoft Sans Serif"/>
                  <a:ea typeface="+mn-ea"/>
                  <a:cs typeface="Microsoft Sans Serif"/>
                </a:rPr>
                <a:t> </a:t>
              </a:r>
              <a:r>
                <a:rPr kumimoji="0" sz="1100" b="0" i="0" u="none" strike="noStrike" kern="1200" cap="none" spc="35" normalizeH="0" baseline="0" noProof="0" dirty="0">
                  <a:ln>
                    <a:noFill/>
                  </a:ln>
                  <a:solidFill>
                    <a:srgbClr val="123693"/>
                  </a:solidFill>
                  <a:effectLst/>
                  <a:uLnTx/>
                  <a:uFillTx/>
                  <a:latin typeface="Microsoft Sans Serif"/>
                  <a:ea typeface="+mn-ea"/>
                  <a:cs typeface="Microsoft Sans Serif"/>
                </a:rPr>
                <a:t>tuned!”</a:t>
              </a:r>
              <a:endParaRPr kumimoji="0" sz="1100" b="0" i="0" u="none" strike="noStrike" kern="1200" cap="none" spc="0" normalizeH="0" baseline="0" noProof="0">
                <a:ln>
                  <a:noFill/>
                </a:ln>
                <a:solidFill>
                  <a:prstClr val="black"/>
                </a:solidFill>
                <a:effectLst/>
                <a:uLnTx/>
                <a:uFillTx/>
                <a:latin typeface="Microsoft Sans Serif"/>
                <a:ea typeface="+mn-ea"/>
                <a:cs typeface="Microsoft Sans Serif"/>
              </a:endParaRPr>
            </a:p>
          </p:txBody>
        </p:sp>
        <p:sp>
          <p:nvSpPr>
            <p:cNvPr id="23" name="object 4">
              <a:extLst>
                <a:ext uri="{FF2B5EF4-FFF2-40B4-BE49-F238E27FC236}">
                  <a16:creationId xmlns:a16="http://schemas.microsoft.com/office/drawing/2014/main" id="{8F28575C-65A9-7649-BBED-5FFCD12D9ECF}"/>
                </a:ext>
              </a:extLst>
            </p:cNvPr>
            <p:cNvSpPr txBox="1"/>
            <p:nvPr/>
          </p:nvSpPr>
          <p:spPr>
            <a:xfrm>
              <a:off x="1172765" y="2197212"/>
              <a:ext cx="1587203" cy="267763"/>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0" i="0" u="none" strike="noStrike" kern="1200" cap="none" spc="125" normalizeH="0" baseline="0" noProof="0" dirty="0">
                  <a:ln>
                    <a:noFill/>
                  </a:ln>
                  <a:solidFill>
                    <a:srgbClr val="999999"/>
                  </a:solidFill>
                  <a:effectLst/>
                  <a:uLnTx/>
                  <a:uFillTx/>
                  <a:latin typeface="Arial" panose="020B0604020202020204" pitchFamily="34" charset="0"/>
                  <a:ea typeface="+mn-ea"/>
                  <a:cs typeface="Arial" panose="020B0604020202020204" pitchFamily="34" charset="0"/>
                </a:rPr>
                <a:t>W</a:t>
              </a:r>
              <a:r>
                <a:rPr kumimoji="0" sz="2400" b="0" i="0" u="none" strike="noStrike" kern="1200" cap="none" spc="-45" normalizeH="0" baseline="0" noProof="0" dirty="0">
                  <a:ln>
                    <a:noFill/>
                  </a:ln>
                  <a:solidFill>
                    <a:srgbClr val="999999"/>
                  </a:solidFill>
                  <a:effectLst/>
                  <a:uLnTx/>
                  <a:uFillTx/>
                  <a:latin typeface="Arial" panose="020B0604020202020204" pitchFamily="34" charset="0"/>
                  <a:ea typeface="+mn-ea"/>
                  <a:cs typeface="Arial" panose="020B0604020202020204" pitchFamily="34" charset="0"/>
                </a:rPr>
                <a:t>o</a:t>
              </a:r>
              <a:r>
                <a:rPr kumimoji="0" sz="2400" b="0" i="0" u="none" strike="noStrike" kern="1200" cap="none" spc="-55" normalizeH="0" baseline="0" noProof="0" dirty="0">
                  <a:ln>
                    <a:noFill/>
                  </a:ln>
                  <a:solidFill>
                    <a:srgbClr val="999999"/>
                  </a:solidFill>
                  <a:effectLst/>
                  <a:uLnTx/>
                  <a:uFillTx/>
                  <a:latin typeface="Arial" panose="020B0604020202020204" pitchFamily="34" charset="0"/>
                  <a:ea typeface="+mn-ea"/>
                  <a:cs typeface="Arial" panose="020B0604020202020204" pitchFamily="34" charset="0"/>
                </a:rPr>
                <a:t>rds,</a:t>
              </a:r>
              <a:r>
                <a:rPr kumimoji="0" sz="2400" b="0" i="0" u="none" strike="noStrike" kern="1200" cap="none" spc="-105" normalizeH="0" baseline="0" noProof="0" dirty="0">
                  <a:ln>
                    <a:noFill/>
                  </a:ln>
                  <a:solidFill>
                    <a:srgbClr val="999999"/>
                  </a:solidFill>
                  <a:effectLst/>
                  <a:uLnTx/>
                  <a:uFillTx/>
                  <a:latin typeface="Arial" panose="020B0604020202020204" pitchFamily="34" charset="0"/>
                  <a:ea typeface="+mn-ea"/>
                  <a:cs typeface="Arial" panose="020B0604020202020204" pitchFamily="34" charset="0"/>
                </a:rPr>
                <a:t> </a:t>
              </a:r>
              <a:r>
                <a:rPr kumimoji="0" sz="2400" b="0" i="0" u="none" strike="noStrike" kern="1200" cap="none" spc="-15" normalizeH="0" baseline="0" noProof="0" dirty="0">
                  <a:ln>
                    <a:noFill/>
                  </a:ln>
                  <a:solidFill>
                    <a:srgbClr val="999999"/>
                  </a:solidFill>
                  <a:effectLst/>
                  <a:uLnTx/>
                  <a:uFillTx/>
                  <a:latin typeface="Arial" panose="020B0604020202020204" pitchFamily="34" charset="0"/>
                  <a:ea typeface="+mn-ea"/>
                  <a:cs typeface="Arial" panose="020B0604020202020204" pitchFamily="34" charset="0"/>
                </a:rPr>
                <a:t>l</a:t>
              </a:r>
              <a:r>
                <a:rPr kumimoji="0" sz="2400" b="0" i="0" u="none" strike="noStrike" kern="1200" cap="none" spc="-45" normalizeH="0" baseline="0" noProof="0" dirty="0">
                  <a:ln>
                    <a:noFill/>
                  </a:ln>
                  <a:solidFill>
                    <a:srgbClr val="999999"/>
                  </a:solidFill>
                  <a:effectLst/>
                  <a:uLnTx/>
                  <a:uFillTx/>
                  <a:latin typeface="Arial" panose="020B0604020202020204" pitchFamily="34" charset="0"/>
                  <a:ea typeface="+mn-ea"/>
                  <a:cs typeface="Arial" panose="020B0604020202020204" pitchFamily="34" charset="0"/>
                </a:rPr>
                <a:t>e</a:t>
              </a:r>
              <a:r>
                <a:rPr kumimoji="0" sz="2400" b="0" i="0" u="none" strike="noStrike" kern="1200" cap="none" spc="45" normalizeH="0" baseline="0" noProof="0" dirty="0">
                  <a:ln>
                    <a:noFill/>
                  </a:ln>
                  <a:solidFill>
                    <a:srgbClr val="999999"/>
                  </a:solidFill>
                  <a:effectLst/>
                  <a:uLnTx/>
                  <a:uFillTx/>
                  <a:latin typeface="Arial" panose="020B0604020202020204" pitchFamily="34" charset="0"/>
                  <a:ea typeface="+mn-ea"/>
                  <a:cs typeface="Arial" panose="020B0604020202020204" pitchFamily="34" charset="0"/>
                </a:rPr>
                <a:t>t</a:t>
              </a:r>
              <a:r>
                <a:rPr kumimoji="0" sz="2400" b="0" i="0" u="none" strike="noStrike" kern="1200" cap="none" spc="25" normalizeH="0" baseline="0" noProof="0" dirty="0">
                  <a:ln>
                    <a:noFill/>
                  </a:ln>
                  <a:solidFill>
                    <a:srgbClr val="999999"/>
                  </a:solidFill>
                  <a:effectLst/>
                  <a:uLnTx/>
                  <a:uFillTx/>
                  <a:latin typeface="Arial" panose="020B0604020202020204" pitchFamily="34" charset="0"/>
                  <a:ea typeface="+mn-ea"/>
                  <a:cs typeface="Arial" panose="020B0604020202020204" pitchFamily="34" charset="0"/>
                </a:rPr>
                <a:t>t</a:t>
              </a:r>
              <a:r>
                <a:rPr kumimoji="0" sz="2400" b="0" i="0" u="none" strike="noStrike" kern="1200" cap="none" spc="0" normalizeH="0" baseline="0" noProof="0" dirty="0">
                  <a:ln>
                    <a:noFill/>
                  </a:ln>
                  <a:solidFill>
                    <a:srgbClr val="999999"/>
                  </a:solidFill>
                  <a:effectLst/>
                  <a:uLnTx/>
                  <a:uFillTx/>
                  <a:latin typeface="Arial" panose="020B0604020202020204" pitchFamily="34" charset="0"/>
                  <a:ea typeface="+mn-ea"/>
                  <a:cs typeface="Arial" panose="020B0604020202020204" pitchFamily="34" charset="0"/>
                </a:rPr>
                <a:t>ers</a:t>
              </a:r>
            </a:p>
          </p:txBody>
        </p:sp>
        <p:pic>
          <p:nvPicPr>
            <p:cNvPr id="24" name="object 5">
              <a:extLst>
                <a:ext uri="{FF2B5EF4-FFF2-40B4-BE49-F238E27FC236}">
                  <a16:creationId xmlns:a16="http://schemas.microsoft.com/office/drawing/2014/main" id="{1783DEB3-574F-EB47-AC6F-6E8D4C912D5D}"/>
                </a:ext>
              </a:extLst>
            </p:cNvPr>
            <p:cNvPicPr/>
            <p:nvPr/>
          </p:nvPicPr>
          <p:blipFill>
            <a:blip r:embed="rId2" cstate="print"/>
            <a:stretch>
              <a:fillRect/>
            </a:stretch>
          </p:blipFill>
          <p:spPr>
            <a:xfrm>
              <a:off x="3650550" y="1313213"/>
              <a:ext cx="2017111" cy="754352"/>
            </a:xfrm>
            <a:prstGeom prst="rect">
              <a:avLst/>
            </a:prstGeom>
          </p:spPr>
        </p:pic>
        <p:sp>
          <p:nvSpPr>
            <p:cNvPr id="25" name="object 6">
              <a:extLst>
                <a:ext uri="{FF2B5EF4-FFF2-40B4-BE49-F238E27FC236}">
                  <a16:creationId xmlns:a16="http://schemas.microsoft.com/office/drawing/2014/main" id="{1195F063-EDCD-7E48-8BC3-4A01B3E3D24E}"/>
                </a:ext>
              </a:extLst>
            </p:cNvPr>
            <p:cNvSpPr txBox="1"/>
            <p:nvPr/>
          </p:nvSpPr>
          <p:spPr>
            <a:xfrm>
              <a:off x="4196676" y="2201837"/>
              <a:ext cx="872925" cy="267763"/>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0" i="0" u="none" strike="noStrike" kern="1200" cap="none" spc="40" normalizeH="0" baseline="0" noProof="0" dirty="0">
                  <a:ln>
                    <a:noFill/>
                  </a:ln>
                  <a:solidFill>
                    <a:srgbClr val="999999"/>
                  </a:solidFill>
                  <a:effectLst/>
                  <a:uLnTx/>
                  <a:uFillTx/>
                  <a:latin typeface="Arial" panose="020B0604020202020204" pitchFamily="34" charset="0"/>
                  <a:ea typeface="+mn-ea"/>
                  <a:cs typeface="Arial" panose="020B0604020202020204" pitchFamily="34" charset="0"/>
                </a:rPr>
                <a:t>Speech</a:t>
              </a:r>
              <a:endParaRPr kumimoji="0" sz="2400" b="0" i="0" u="none" strike="noStrike" kern="1200" cap="none" spc="0" normalizeH="0" baseline="0" noProof="0">
                <a:ln>
                  <a:noFill/>
                </a:ln>
                <a:solidFill>
                  <a:srgbClr val="999999"/>
                </a:solidFill>
                <a:effectLst/>
                <a:uLnTx/>
                <a:uFillTx/>
                <a:latin typeface="Arial" panose="020B0604020202020204" pitchFamily="34" charset="0"/>
                <a:ea typeface="+mn-ea"/>
                <a:cs typeface="Arial" panose="020B0604020202020204" pitchFamily="34" charset="0"/>
              </a:endParaRPr>
            </a:p>
          </p:txBody>
        </p:sp>
        <p:pic>
          <p:nvPicPr>
            <p:cNvPr id="26" name="object 7">
              <a:extLst>
                <a:ext uri="{FF2B5EF4-FFF2-40B4-BE49-F238E27FC236}">
                  <a16:creationId xmlns:a16="http://schemas.microsoft.com/office/drawing/2014/main" id="{935F8D91-15E2-4444-8BE4-0E94293F444F}"/>
                </a:ext>
              </a:extLst>
            </p:cNvPr>
            <p:cNvPicPr/>
            <p:nvPr/>
          </p:nvPicPr>
          <p:blipFill>
            <a:blip r:embed="rId3" cstate="print"/>
            <a:stretch>
              <a:fillRect/>
            </a:stretch>
          </p:blipFill>
          <p:spPr>
            <a:xfrm>
              <a:off x="1119675" y="2770450"/>
              <a:ext cx="1397703" cy="1325141"/>
            </a:xfrm>
            <a:prstGeom prst="rect">
              <a:avLst/>
            </a:prstGeom>
          </p:spPr>
        </p:pic>
        <p:sp>
          <p:nvSpPr>
            <p:cNvPr id="27" name="object 8">
              <a:extLst>
                <a:ext uri="{FF2B5EF4-FFF2-40B4-BE49-F238E27FC236}">
                  <a16:creationId xmlns:a16="http://schemas.microsoft.com/office/drawing/2014/main" id="{744A71AB-6AFC-E341-ADB1-FFA5212B5443}"/>
                </a:ext>
              </a:extLst>
            </p:cNvPr>
            <p:cNvSpPr txBox="1"/>
            <p:nvPr/>
          </p:nvSpPr>
          <p:spPr>
            <a:xfrm>
              <a:off x="1501055" y="4267849"/>
              <a:ext cx="823486" cy="267763"/>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0" i="0" u="none" strike="noStrike" kern="1200" cap="none" spc="-45" normalizeH="0" baseline="0" noProof="0" dirty="0">
                  <a:ln>
                    <a:noFill/>
                  </a:ln>
                  <a:solidFill>
                    <a:srgbClr val="999999"/>
                  </a:solidFill>
                  <a:effectLst/>
                  <a:uLnTx/>
                  <a:uFillTx/>
                  <a:latin typeface="Arial" panose="020B0604020202020204" pitchFamily="34" charset="0"/>
                  <a:ea typeface="+mn-ea"/>
                  <a:cs typeface="Arial" panose="020B0604020202020204" pitchFamily="34" charset="0"/>
                </a:rPr>
                <a:t>Ima</a:t>
              </a:r>
              <a:r>
                <a:rPr kumimoji="0" sz="2400" b="0" i="0" u="none" strike="noStrike" kern="1200" cap="none" spc="-85" normalizeH="0" baseline="0" noProof="0" dirty="0">
                  <a:ln>
                    <a:noFill/>
                  </a:ln>
                  <a:solidFill>
                    <a:srgbClr val="999999"/>
                  </a:solidFill>
                  <a:effectLst/>
                  <a:uLnTx/>
                  <a:uFillTx/>
                  <a:latin typeface="Arial" panose="020B0604020202020204" pitchFamily="34" charset="0"/>
                  <a:ea typeface="+mn-ea"/>
                  <a:cs typeface="Arial" panose="020B0604020202020204" pitchFamily="34" charset="0"/>
                </a:rPr>
                <a:t>g</a:t>
              </a:r>
              <a:r>
                <a:rPr kumimoji="0" sz="2400" b="0" i="0" u="none" strike="noStrike" kern="1200" cap="none" spc="20" normalizeH="0" baseline="0" noProof="0" dirty="0">
                  <a:ln>
                    <a:noFill/>
                  </a:ln>
                  <a:solidFill>
                    <a:srgbClr val="999999"/>
                  </a:solidFill>
                  <a:effectLst/>
                  <a:uLnTx/>
                  <a:uFillTx/>
                  <a:latin typeface="Arial" panose="020B0604020202020204" pitchFamily="34" charset="0"/>
                  <a:ea typeface="+mn-ea"/>
                  <a:cs typeface="Arial" panose="020B0604020202020204" pitchFamily="34" charset="0"/>
                </a:rPr>
                <a:t>es</a:t>
              </a:r>
              <a:endParaRPr kumimoji="0" sz="2400" b="0" i="0" u="none" strike="noStrike" kern="1200" cap="none" spc="0" normalizeH="0" baseline="0" noProof="0">
                <a:ln>
                  <a:noFill/>
                </a:ln>
                <a:solidFill>
                  <a:srgbClr val="999999"/>
                </a:solidFill>
                <a:effectLst/>
                <a:uLnTx/>
                <a:uFillTx/>
                <a:latin typeface="Arial" panose="020B0604020202020204" pitchFamily="34" charset="0"/>
                <a:ea typeface="+mn-ea"/>
                <a:cs typeface="Arial" panose="020B0604020202020204" pitchFamily="34" charset="0"/>
              </a:endParaRPr>
            </a:p>
          </p:txBody>
        </p:sp>
        <p:pic>
          <p:nvPicPr>
            <p:cNvPr id="28" name="object 9">
              <a:extLst>
                <a:ext uri="{FF2B5EF4-FFF2-40B4-BE49-F238E27FC236}">
                  <a16:creationId xmlns:a16="http://schemas.microsoft.com/office/drawing/2014/main" id="{37C0D1F2-44B7-3246-B011-A45DA7BC97D0}"/>
                </a:ext>
              </a:extLst>
            </p:cNvPr>
            <p:cNvPicPr/>
            <p:nvPr/>
          </p:nvPicPr>
          <p:blipFill>
            <a:blip r:embed="rId4" cstate="print"/>
            <a:stretch>
              <a:fillRect/>
            </a:stretch>
          </p:blipFill>
          <p:spPr>
            <a:xfrm>
              <a:off x="6222648" y="970400"/>
              <a:ext cx="2160275" cy="1043100"/>
            </a:xfrm>
            <a:prstGeom prst="rect">
              <a:avLst/>
            </a:prstGeom>
          </p:spPr>
        </p:pic>
        <p:sp>
          <p:nvSpPr>
            <p:cNvPr id="29" name="object 10">
              <a:extLst>
                <a:ext uri="{FF2B5EF4-FFF2-40B4-BE49-F238E27FC236}">
                  <a16:creationId xmlns:a16="http://schemas.microsoft.com/office/drawing/2014/main" id="{3B47273B-2135-EC4C-AD6E-4D9ED84D0819}"/>
                </a:ext>
              </a:extLst>
            </p:cNvPr>
            <p:cNvSpPr txBox="1"/>
            <p:nvPr/>
          </p:nvSpPr>
          <p:spPr>
            <a:xfrm>
              <a:off x="6951794" y="2201840"/>
              <a:ext cx="802825" cy="267763"/>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0" i="0" u="none" strike="noStrike" kern="1200" cap="none" spc="5" normalizeH="0" baseline="0" noProof="0" dirty="0">
                  <a:ln>
                    <a:noFill/>
                  </a:ln>
                  <a:solidFill>
                    <a:srgbClr val="999999"/>
                  </a:solidFill>
                  <a:effectLst/>
                  <a:uLnTx/>
                  <a:uFillTx/>
                  <a:latin typeface="Arial" panose="020B0604020202020204" pitchFamily="34" charset="0"/>
                  <a:ea typeface="+mn-ea"/>
                  <a:cs typeface="Arial" panose="020B0604020202020204" pitchFamily="34" charset="0"/>
                </a:rPr>
                <a:t>Videos</a:t>
              </a:r>
              <a:endParaRPr kumimoji="0" sz="2400" b="0" i="0" u="none" strike="noStrike" kern="1200" cap="none" spc="0" normalizeH="0" baseline="0" noProof="0">
                <a:ln>
                  <a:noFill/>
                </a:ln>
                <a:solidFill>
                  <a:srgbClr val="999999"/>
                </a:solidFill>
                <a:effectLst/>
                <a:uLnTx/>
                <a:uFillTx/>
                <a:latin typeface="Arial" panose="020B0604020202020204" pitchFamily="34" charset="0"/>
                <a:ea typeface="+mn-ea"/>
                <a:cs typeface="Arial" panose="020B0604020202020204" pitchFamily="34" charset="0"/>
              </a:endParaRPr>
            </a:p>
          </p:txBody>
        </p:sp>
        <p:pic>
          <p:nvPicPr>
            <p:cNvPr id="30" name="object 11">
              <a:extLst>
                <a:ext uri="{FF2B5EF4-FFF2-40B4-BE49-F238E27FC236}">
                  <a16:creationId xmlns:a16="http://schemas.microsoft.com/office/drawing/2014/main" id="{4330ED89-D157-A649-8B5B-23566C155E00}"/>
                </a:ext>
              </a:extLst>
            </p:cNvPr>
            <p:cNvPicPr/>
            <p:nvPr/>
          </p:nvPicPr>
          <p:blipFill>
            <a:blip r:embed="rId5" cstate="print"/>
            <a:stretch>
              <a:fillRect/>
            </a:stretch>
          </p:blipFill>
          <p:spPr>
            <a:xfrm>
              <a:off x="3813562" y="2758849"/>
              <a:ext cx="1517081" cy="1384649"/>
            </a:xfrm>
            <a:prstGeom prst="rect">
              <a:avLst/>
            </a:prstGeom>
          </p:spPr>
        </p:pic>
        <p:sp>
          <p:nvSpPr>
            <p:cNvPr id="31" name="object 12">
              <a:extLst>
                <a:ext uri="{FF2B5EF4-FFF2-40B4-BE49-F238E27FC236}">
                  <a16:creationId xmlns:a16="http://schemas.microsoft.com/office/drawing/2014/main" id="{66591344-158A-6245-9C34-39459315FA94}"/>
                </a:ext>
              </a:extLst>
            </p:cNvPr>
            <p:cNvSpPr txBox="1"/>
            <p:nvPr/>
          </p:nvSpPr>
          <p:spPr>
            <a:xfrm>
              <a:off x="4106373" y="4267849"/>
              <a:ext cx="1083223" cy="267763"/>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0" i="0" u="none" strike="noStrike" kern="1200" cap="none" spc="10" normalizeH="0" baseline="0" noProof="0" dirty="0">
                  <a:ln>
                    <a:noFill/>
                  </a:ln>
                  <a:solidFill>
                    <a:srgbClr val="999999"/>
                  </a:solidFill>
                  <a:effectLst/>
                  <a:uLnTx/>
                  <a:uFillTx/>
                  <a:latin typeface="Arial" panose="020B0604020202020204" pitchFamily="34" charset="0"/>
                  <a:ea typeface="+mn-ea"/>
                  <a:cs typeface="Arial" panose="020B0604020202020204" pitchFamily="34" charset="0"/>
                </a:rPr>
                <a:t>P</a:t>
              </a:r>
              <a:r>
                <a:rPr kumimoji="0" sz="2400" b="0" i="0" u="none" strike="noStrike" kern="1200" cap="none" spc="-20" normalizeH="0" baseline="0" noProof="0" dirty="0">
                  <a:ln>
                    <a:noFill/>
                  </a:ln>
                  <a:solidFill>
                    <a:srgbClr val="999999"/>
                  </a:solidFill>
                  <a:effectLst/>
                  <a:uLnTx/>
                  <a:uFillTx/>
                  <a:latin typeface="Arial" panose="020B0604020202020204" pitchFamily="34" charset="0"/>
                  <a:ea typeface="+mn-ea"/>
                  <a:cs typeface="Arial" panose="020B0604020202020204" pitchFamily="34" charset="0"/>
                </a:rPr>
                <a:t>r</a:t>
              </a:r>
              <a:r>
                <a:rPr kumimoji="0" sz="2400" b="0" i="0" u="none" strike="noStrike" kern="1200" cap="none" spc="-70" normalizeH="0" baseline="0" noProof="0" dirty="0">
                  <a:ln>
                    <a:noFill/>
                  </a:ln>
                  <a:solidFill>
                    <a:srgbClr val="999999"/>
                  </a:solidFill>
                  <a:effectLst/>
                  <a:uLnTx/>
                  <a:uFillTx/>
                  <a:latin typeface="Arial" panose="020B0604020202020204" pitchFamily="34" charset="0"/>
                  <a:ea typeface="+mn-ea"/>
                  <a:cs typeface="Arial" panose="020B0604020202020204" pitchFamily="34" charset="0"/>
                </a:rPr>
                <a:t>o</a:t>
              </a:r>
              <a:r>
                <a:rPr kumimoji="0" sz="2400" b="0" i="0" u="none" strike="noStrike" kern="1200" cap="none" spc="-35" normalizeH="0" baseline="0" noProof="0" dirty="0">
                  <a:ln>
                    <a:noFill/>
                  </a:ln>
                  <a:solidFill>
                    <a:srgbClr val="999999"/>
                  </a:solidFill>
                  <a:effectLst/>
                  <a:uLnTx/>
                  <a:uFillTx/>
                  <a:latin typeface="Arial" panose="020B0604020202020204" pitchFamily="34" charset="0"/>
                  <a:ea typeface="+mn-ea"/>
                  <a:cs typeface="Arial" panose="020B0604020202020204" pitchFamily="34" charset="0"/>
                </a:rPr>
                <a:t>grams</a:t>
              </a:r>
              <a:endParaRPr kumimoji="0" sz="2400" b="0" i="0" u="none" strike="noStrike" kern="1200" cap="none" spc="0" normalizeH="0" baseline="0" noProof="0">
                <a:ln>
                  <a:noFill/>
                </a:ln>
                <a:solidFill>
                  <a:srgbClr val="999999"/>
                </a:solidFill>
                <a:effectLst/>
                <a:uLnTx/>
                <a:uFillTx/>
                <a:latin typeface="Arial" panose="020B0604020202020204" pitchFamily="34" charset="0"/>
                <a:ea typeface="+mn-ea"/>
                <a:cs typeface="Arial" panose="020B0604020202020204" pitchFamily="34" charset="0"/>
              </a:endParaRPr>
            </a:p>
          </p:txBody>
        </p:sp>
        <p:pic>
          <p:nvPicPr>
            <p:cNvPr id="32" name="object 13">
              <a:extLst>
                <a:ext uri="{FF2B5EF4-FFF2-40B4-BE49-F238E27FC236}">
                  <a16:creationId xmlns:a16="http://schemas.microsoft.com/office/drawing/2014/main" id="{B6EC25A8-2B37-5E4C-AEAC-59EC544A61CA}"/>
                </a:ext>
              </a:extLst>
            </p:cNvPr>
            <p:cNvPicPr/>
            <p:nvPr/>
          </p:nvPicPr>
          <p:blipFill>
            <a:blip r:embed="rId6" cstate="print"/>
            <a:stretch>
              <a:fillRect/>
            </a:stretch>
          </p:blipFill>
          <p:spPr>
            <a:xfrm>
              <a:off x="6417068" y="2797717"/>
              <a:ext cx="1759580" cy="1345782"/>
            </a:xfrm>
            <a:prstGeom prst="rect">
              <a:avLst/>
            </a:prstGeom>
          </p:spPr>
        </p:pic>
        <p:sp>
          <p:nvSpPr>
            <p:cNvPr id="33" name="object 14">
              <a:extLst>
                <a:ext uri="{FF2B5EF4-FFF2-40B4-BE49-F238E27FC236}">
                  <a16:creationId xmlns:a16="http://schemas.microsoft.com/office/drawing/2014/main" id="{E1165779-B3EB-9049-B47D-8576E0621742}"/>
                </a:ext>
              </a:extLst>
            </p:cNvPr>
            <p:cNvSpPr txBox="1"/>
            <p:nvPr/>
          </p:nvSpPr>
          <p:spPr>
            <a:xfrm>
              <a:off x="6497345" y="4267849"/>
              <a:ext cx="1858747" cy="267763"/>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0" i="0" u="none" strike="noStrike" kern="1200" cap="none" spc="-15" normalizeH="0" baseline="0" noProof="0" dirty="0">
                  <a:ln>
                    <a:noFill/>
                  </a:ln>
                  <a:solidFill>
                    <a:srgbClr val="999999"/>
                  </a:solidFill>
                  <a:effectLst/>
                  <a:uLnTx/>
                  <a:uFillTx/>
                  <a:latin typeface="Arial" panose="020B0604020202020204" pitchFamily="34" charset="0"/>
                  <a:ea typeface="+mn-ea"/>
                  <a:cs typeface="Arial" panose="020B0604020202020204" pitchFamily="34" charset="0"/>
                </a:rPr>
                <a:t>Decision</a:t>
              </a:r>
              <a:r>
                <a:rPr kumimoji="0" sz="2400" b="0" i="0" u="none" strike="noStrike" kern="1200" cap="none" spc="-105" normalizeH="0" baseline="0" noProof="0" dirty="0">
                  <a:ln>
                    <a:noFill/>
                  </a:ln>
                  <a:solidFill>
                    <a:srgbClr val="999999"/>
                  </a:solidFill>
                  <a:effectLst/>
                  <a:uLnTx/>
                  <a:uFillTx/>
                  <a:latin typeface="Arial" panose="020B0604020202020204" pitchFamily="34" charset="0"/>
                  <a:ea typeface="+mn-ea"/>
                  <a:cs typeface="Arial" panose="020B0604020202020204" pitchFamily="34" charset="0"/>
                </a:rPr>
                <a:t> </a:t>
              </a:r>
              <a:r>
                <a:rPr kumimoji="0" sz="2400" b="0" i="0" u="none" strike="noStrike" kern="1200" cap="none" spc="-55" normalizeH="0" baseline="0" noProof="0" dirty="0">
                  <a:ln>
                    <a:noFill/>
                  </a:ln>
                  <a:solidFill>
                    <a:srgbClr val="999999"/>
                  </a:solidFill>
                  <a:effectLst/>
                  <a:uLnTx/>
                  <a:uFillTx/>
                  <a:latin typeface="Arial" panose="020B0604020202020204" pitchFamily="34" charset="0"/>
                  <a:ea typeface="+mn-ea"/>
                  <a:cs typeface="Arial" panose="020B0604020202020204" pitchFamily="34" charset="0"/>
                </a:rPr>
                <a:t>making</a:t>
              </a:r>
              <a:endParaRPr kumimoji="0" sz="2400" b="0" i="0" u="none" strike="noStrike" kern="1200" cap="none" spc="0" normalizeH="0" baseline="0" noProof="0">
                <a:ln>
                  <a:noFill/>
                </a:ln>
                <a:solidFill>
                  <a:srgbClr val="999999"/>
                </a:solidFill>
                <a:effectLst/>
                <a:uLnTx/>
                <a:uFillTx/>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23236042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22431-B51D-2542-988D-E67476107CB8}"/>
              </a:ext>
            </a:extLst>
          </p:cNvPr>
          <p:cNvSpPr>
            <a:spLocks noGrp="1"/>
          </p:cNvSpPr>
          <p:nvPr>
            <p:ph type="title"/>
          </p:nvPr>
        </p:nvSpPr>
        <p:spPr/>
        <p:txBody>
          <a:bodyPr/>
          <a:lstStyle/>
          <a:p>
            <a:r>
              <a:rPr lang="en-US" dirty="0"/>
              <a:t>3. Statistical (Parametric)</a:t>
            </a:r>
          </a:p>
        </p:txBody>
      </p:sp>
      <p:sp>
        <p:nvSpPr>
          <p:cNvPr id="3" name="Content Placeholder 2">
            <a:extLst>
              <a:ext uri="{FF2B5EF4-FFF2-40B4-BE49-F238E27FC236}">
                <a16:creationId xmlns:a16="http://schemas.microsoft.com/office/drawing/2014/main" id="{89F344DD-4293-B342-9A0E-E326564CD795}"/>
              </a:ext>
            </a:extLst>
          </p:cNvPr>
          <p:cNvSpPr>
            <a:spLocks noGrp="1"/>
          </p:cNvSpPr>
          <p:nvPr>
            <p:ph idx="1"/>
          </p:nvPr>
        </p:nvSpPr>
        <p:spPr>
          <a:xfrm>
            <a:off x="838200" y="1325563"/>
            <a:ext cx="10515600" cy="2856293"/>
          </a:xfrm>
        </p:spPr>
        <p:txBody>
          <a:bodyPr>
            <a:normAutofit fontScale="92500"/>
          </a:bodyPr>
          <a:lstStyle/>
          <a:p>
            <a:r>
              <a:rPr lang="en-US" dirty="0"/>
              <a:t>Regression based techniques </a:t>
            </a:r>
          </a:p>
          <a:p>
            <a:pPr lvl="1"/>
            <a:r>
              <a:rPr lang="en-US" dirty="0"/>
              <a:t>model the data into a lower dimensional sub-space using linear correlations.</a:t>
            </a:r>
          </a:p>
          <a:p>
            <a:pPr lvl="1"/>
            <a:r>
              <a:rPr lang="en-US" dirty="0"/>
              <a:t>i.e. summarize data in to a model parameterized by the coefficients and constant. </a:t>
            </a:r>
          </a:p>
          <a:p>
            <a:r>
              <a:rPr lang="en-US" dirty="0"/>
              <a:t>Step 1: Build a regression model with various features</a:t>
            </a:r>
          </a:p>
          <a:p>
            <a:r>
              <a:rPr lang="en-US" dirty="0"/>
              <a:t>Step 2: Review residuals, the magnitude of the residuals indicate anomalies. </a:t>
            </a:r>
          </a:p>
          <a:p>
            <a:pPr marL="0" indent="0">
              <a:buNone/>
            </a:pPr>
            <a:endParaRPr lang="en-US" dirty="0"/>
          </a:p>
          <a:p>
            <a:pPr marL="0" indent="0">
              <a:buNone/>
            </a:pPr>
            <a:endParaRPr lang="en-US" sz="3600" b="1" dirty="0"/>
          </a:p>
        </p:txBody>
      </p:sp>
      <p:sp>
        <p:nvSpPr>
          <p:cNvPr id="4" name="Slide Number Placeholder 3">
            <a:extLst>
              <a:ext uri="{FF2B5EF4-FFF2-40B4-BE49-F238E27FC236}">
                <a16:creationId xmlns:a16="http://schemas.microsoft.com/office/drawing/2014/main" id="{36A39D7D-012F-BA48-81BA-B46914F954ED}"/>
              </a:ext>
            </a:extLst>
          </p:cNvPr>
          <p:cNvSpPr>
            <a:spLocks noGrp="1"/>
          </p:cNvSpPr>
          <p:nvPr>
            <p:ph type="sldNum" sz="quarter" idx="12"/>
          </p:nvPr>
        </p:nvSpPr>
        <p:spPr/>
        <p:txBody>
          <a:bodyPr/>
          <a:lstStyle/>
          <a:p>
            <a:fld id="{BD0DDB0A-888B-469C-95C7-F248D335DDDC}" type="slidenum">
              <a:rPr lang="en-US" smtClean="0"/>
              <a:t>50</a:t>
            </a:fld>
            <a:endParaRPr lang="en-US"/>
          </a:p>
        </p:txBody>
      </p:sp>
      <p:pic>
        <p:nvPicPr>
          <p:cNvPr id="5" name="Picture 4">
            <a:extLst>
              <a:ext uri="{FF2B5EF4-FFF2-40B4-BE49-F238E27FC236}">
                <a16:creationId xmlns:a16="http://schemas.microsoft.com/office/drawing/2014/main" id="{A927F1EA-3617-8340-B7F4-1B9A6536D42D}"/>
              </a:ext>
            </a:extLst>
          </p:cNvPr>
          <p:cNvPicPr>
            <a:picLocks noChangeAspect="1"/>
          </p:cNvPicPr>
          <p:nvPr/>
        </p:nvPicPr>
        <p:blipFill>
          <a:blip r:embed="rId2"/>
          <a:stretch>
            <a:fillRect/>
          </a:stretch>
        </p:blipFill>
        <p:spPr>
          <a:xfrm>
            <a:off x="2320324" y="4279392"/>
            <a:ext cx="7551351" cy="1981200"/>
          </a:xfrm>
          <a:prstGeom prst="rect">
            <a:avLst/>
          </a:prstGeom>
        </p:spPr>
      </p:pic>
    </p:spTree>
    <p:extLst>
      <p:ext uri="{BB962C8B-B14F-4D97-AF65-F5344CB8AC3E}">
        <p14:creationId xmlns:p14="http://schemas.microsoft.com/office/powerpoint/2010/main" val="32144294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80CB2-4996-044D-BA73-0A17D75B211D}"/>
              </a:ext>
            </a:extLst>
          </p:cNvPr>
          <p:cNvSpPr>
            <a:spLocks noGrp="1"/>
          </p:cNvSpPr>
          <p:nvPr>
            <p:ph type="title"/>
          </p:nvPr>
        </p:nvSpPr>
        <p:spPr/>
        <p:txBody>
          <a:bodyPr/>
          <a:lstStyle/>
          <a:p>
            <a:r>
              <a:rPr lang="en-US" dirty="0"/>
              <a:t>3. Statistical (</a:t>
            </a:r>
            <a:r>
              <a:rPr lang="en-US" dirty="0" err="1"/>
              <a:t>Parameteric</a:t>
            </a:r>
            <a:r>
              <a:rPr lang="en-US" dirty="0"/>
              <a:t>)</a:t>
            </a:r>
          </a:p>
        </p:txBody>
      </p:sp>
      <p:sp>
        <p:nvSpPr>
          <p:cNvPr id="3" name="Content Placeholder 2">
            <a:extLst>
              <a:ext uri="{FF2B5EF4-FFF2-40B4-BE49-F238E27FC236}">
                <a16:creationId xmlns:a16="http://schemas.microsoft.com/office/drawing/2014/main" id="{AF627FC0-8907-704B-B200-4C1B348421A3}"/>
              </a:ext>
            </a:extLst>
          </p:cNvPr>
          <p:cNvSpPr>
            <a:spLocks noGrp="1"/>
          </p:cNvSpPr>
          <p:nvPr>
            <p:ph idx="1"/>
          </p:nvPr>
        </p:nvSpPr>
        <p:spPr>
          <a:xfrm>
            <a:off x="838200" y="1325563"/>
            <a:ext cx="10515600" cy="4351338"/>
          </a:xfrm>
        </p:spPr>
        <p:txBody>
          <a:bodyPr>
            <a:normAutofit/>
          </a:bodyPr>
          <a:lstStyle/>
          <a:p>
            <a:r>
              <a:rPr lang="en-US" sz="2400" dirty="0"/>
              <a:t>Mixture models </a:t>
            </a:r>
          </a:p>
          <a:p>
            <a:pPr lvl="1"/>
            <a:r>
              <a:rPr lang="en-US" sz="2000" dirty="0"/>
              <a:t>Example: Gaussian mixture model </a:t>
            </a:r>
          </a:p>
          <a:p>
            <a:r>
              <a:rPr lang="en-US" sz="2400" dirty="0"/>
              <a:t>Here, the data is characterized by a process that is a mixture of Gaussian clusters</a:t>
            </a:r>
          </a:p>
          <a:p>
            <a:r>
              <a:rPr lang="en-US" sz="2400" dirty="0"/>
              <a:t>The parameters are estimated using an EM algorithm. </a:t>
            </a:r>
          </a:p>
          <a:p>
            <a:r>
              <a:rPr lang="en-US" sz="2400" dirty="0"/>
              <a:t>The goal is to determine the probability of data points being in different clusters. </a:t>
            </a:r>
          </a:p>
          <a:p>
            <a:r>
              <a:rPr lang="en-US" sz="2400" dirty="0"/>
              <a:t>Anomalies would have low probability values. </a:t>
            </a:r>
            <a:endParaRPr lang="en-US" sz="2000" b="1" dirty="0"/>
          </a:p>
          <a:p>
            <a:endParaRPr lang="en-US" sz="2000" b="1" dirty="0"/>
          </a:p>
          <a:p>
            <a:endParaRPr lang="en-US" sz="2400" b="1" spc="15" dirty="0">
              <a:solidFill>
                <a:schemeClr val="tx1"/>
              </a:solidFill>
              <a:ea typeface="+mn-ea"/>
            </a:endParaRPr>
          </a:p>
        </p:txBody>
      </p:sp>
      <p:sp>
        <p:nvSpPr>
          <p:cNvPr id="4" name="Slide Number Placeholder 3">
            <a:extLst>
              <a:ext uri="{FF2B5EF4-FFF2-40B4-BE49-F238E27FC236}">
                <a16:creationId xmlns:a16="http://schemas.microsoft.com/office/drawing/2014/main" id="{8B3B13FC-3098-974D-9BAA-89E88BF437F2}"/>
              </a:ext>
            </a:extLst>
          </p:cNvPr>
          <p:cNvSpPr>
            <a:spLocks noGrp="1"/>
          </p:cNvSpPr>
          <p:nvPr>
            <p:ph type="sldNum" sz="quarter" idx="12"/>
          </p:nvPr>
        </p:nvSpPr>
        <p:spPr/>
        <p:txBody>
          <a:bodyPr/>
          <a:lstStyle/>
          <a:p>
            <a:fld id="{BD0DDB0A-888B-469C-95C7-F248D335DDDC}" type="slidenum">
              <a:rPr lang="en-US" smtClean="0"/>
              <a:t>51</a:t>
            </a:fld>
            <a:endParaRPr lang="en-US"/>
          </a:p>
        </p:txBody>
      </p:sp>
      <p:pic>
        <p:nvPicPr>
          <p:cNvPr id="5" name="Picture 4">
            <a:extLst>
              <a:ext uri="{FF2B5EF4-FFF2-40B4-BE49-F238E27FC236}">
                <a16:creationId xmlns:a16="http://schemas.microsoft.com/office/drawing/2014/main" id="{8BF85D45-8790-DD47-A7D1-E99987CC6477}"/>
              </a:ext>
            </a:extLst>
          </p:cNvPr>
          <p:cNvPicPr>
            <a:picLocks noChangeAspect="1"/>
          </p:cNvPicPr>
          <p:nvPr/>
        </p:nvPicPr>
        <p:blipFill>
          <a:blip r:embed="rId2"/>
          <a:stretch>
            <a:fillRect/>
          </a:stretch>
        </p:blipFill>
        <p:spPr>
          <a:xfrm>
            <a:off x="7576092" y="4181475"/>
            <a:ext cx="3752850" cy="2676525"/>
          </a:xfrm>
          <a:prstGeom prst="rect">
            <a:avLst/>
          </a:prstGeom>
        </p:spPr>
      </p:pic>
    </p:spTree>
    <p:extLst>
      <p:ext uri="{BB962C8B-B14F-4D97-AF65-F5344CB8AC3E}">
        <p14:creationId xmlns:p14="http://schemas.microsoft.com/office/powerpoint/2010/main" val="36807165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C13CA-E66E-D647-B7BB-55A9E2D1B82F}"/>
              </a:ext>
            </a:extLst>
          </p:cNvPr>
          <p:cNvSpPr>
            <a:spLocks noGrp="1"/>
          </p:cNvSpPr>
          <p:nvPr>
            <p:ph type="title"/>
          </p:nvPr>
        </p:nvSpPr>
        <p:spPr/>
        <p:txBody>
          <a:bodyPr/>
          <a:lstStyle/>
          <a:p>
            <a:r>
              <a:rPr lang="en-US" dirty="0"/>
              <a:t>3. Statistical (Non </a:t>
            </a:r>
            <a:r>
              <a:rPr lang="en-US" dirty="0" err="1"/>
              <a:t>Parameteric</a:t>
            </a:r>
            <a:r>
              <a:rPr lang="en-US" dirty="0"/>
              <a:t>)</a:t>
            </a:r>
          </a:p>
        </p:txBody>
      </p:sp>
      <p:sp>
        <p:nvSpPr>
          <p:cNvPr id="3" name="Content Placeholder 2">
            <a:extLst>
              <a:ext uri="{FF2B5EF4-FFF2-40B4-BE49-F238E27FC236}">
                <a16:creationId xmlns:a16="http://schemas.microsoft.com/office/drawing/2014/main" id="{1CBABFA8-CC16-E14A-8DB7-2DCC395258B4}"/>
              </a:ext>
            </a:extLst>
          </p:cNvPr>
          <p:cNvSpPr>
            <a:spLocks noGrp="1"/>
          </p:cNvSpPr>
          <p:nvPr>
            <p:ph idx="1"/>
          </p:nvPr>
        </p:nvSpPr>
        <p:spPr/>
        <p:txBody>
          <a:bodyPr>
            <a:normAutofit fontScale="92500"/>
          </a:bodyPr>
          <a:lstStyle/>
          <a:p>
            <a:r>
              <a:rPr lang="en-US" dirty="0"/>
              <a:t>Assumption : The data’s distribution isn’t known </a:t>
            </a:r>
            <a:r>
              <a:rPr lang="en-US" dirty="0" err="1"/>
              <a:t>apriori</a:t>
            </a:r>
            <a:endParaRPr lang="en-US" dirty="0"/>
          </a:p>
          <a:p>
            <a:r>
              <a:rPr lang="en-US" dirty="0"/>
              <a:t>Goal : Infer if a data point belongs to the assumed normal model</a:t>
            </a:r>
          </a:p>
          <a:p>
            <a:r>
              <a:rPr lang="en-US" dirty="0"/>
              <a:t>Data : Depends on the technique</a:t>
            </a:r>
          </a:p>
          <a:p>
            <a:r>
              <a:rPr lang="en-US" dirty="0"/>
              <a:t>Technique: </a:t>
            </a:r>
          </a:p>
          <a:p>
            <a:pPr lvl="1"/>
            <a:r>
              <a:rPr lang="en-US" dirty="0"/>
              <a:t>Histogram</a:t>
            </a:r>
          </a:p>
          <a:p>
            <a:pPr lvl="1"/>
            <a:r>
              <a:rPr lang="en-US" dirty="0"/>
              <a:t>Count/Frequency based: Create histogram,  Bings with very few points indicate anomalies</a:t>
            </a:r>
          </a:p>
          <a:p>
            <a:pPr lvl="1"/>
            <a:r>
              <a:rPr lang="en-US" dirty="0"/>
              <a:t>Kernel-based : Using density-estimation techniques, build kernel functions and estimate probability-distribution function(pdf) for normal instances. Instances lying in the low-probability areas termed anomalies. </a:t>
            </a:r>
          </a:p>
        </p:txBody>
      </p:sp>
      <p:sp>
        <p:nvSpPr>
          <p:cNvPr id="4" name="Slide Number Placeholder 3">
            <a:extLst>
              <a:ext uri="{FF2B5EF4-FFF2-40B4-BE49-F238E27FC236}">
                <a16:creationId xmlns:a16="http://schemas.microsoft.com/office/drawing/2014/main" id="{B691AF5E-36F6-AF4C-B418-7D035225EF8D}"/>
              </a:ext>
            </a:extLst>
          </p:cNvPr>
          <p:cNvSpPr>
            <a:spLocks noGrp="1"/>
          </p:cNvSpPr>
          <p:nvPr>
            <p:ph type="sldNum" sz="quarter" idx="12"/>
          </p:nvPr>
        </p:nvSpPr>
        <p:spPr/>
        <p:txBody>
          <a:bodyPr/>
          <a:lstStyle/>
          <a:p>
            <a:fld id="{BD0DDB0A-888B-469C-95C7-F248D335DDDC}" type="slidenum">
              <a:rPr lang="en-US" smtClean="0"/>
              <a:t>52</a:t>
            </a:fld>
            <a:endParaRPr lang="en-US"/>
          </a:p>
        </p:txBody>
      </p:sp>
    </p:spTree>
    <p:extLst>
      <p:ext uri="{BB962C8B-B14F-4D97-AF65-F5344CB8AC3E}">
        <p14:creationId xmlns:p14="http://schemas.microsoft.com/office/powerpoint/2010/main" val="42812156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0534949-2371-4AAD-B2A0-5CF5E5A2296C}"/>
              </a:ext>
            </a:extLst>
          </p:cNvPr>
          <p:cNvSpPr>
            <a:spLocks noGrp="1"/>
          </p:cNvSpPr>
          <p:nvPr>
            <p:ph type="title"/>
          </p:nvPr>
        </p:nvSpPr>
        <p:spPr>
          <a:xfrm>
            <a:off x="0" y="0"/>
            <a:ext cx="12192000" cy="1325563"/>
          </a:xfrm>
        </p:spPr>
        <p:txBody>
          <a:bodyPr>
            <a:normAutofit/>
          </a:bodyPr>
          <a:lstStyle/>
          <a:p>
            <a:r>
              <a:rPr lang="en-US" dirty="0"/>
              <a:t>Example: Histogram of ozone pollution with kernel density plot</a:t>
            </a:r>
          </a:p>
        </p:txBody>
      </p:sp>
      <p:sp>
        <p:nvSpPr>
          <p:cNvPr id="5" name="Title 1">
            <a:extLst>
              <a:ext uri="{FF2B5EF4-FFF2-40B4-BE49-F238E27FC236}">
                <a16:creationId xmlns:a16="http://schemas.microsoft.com/office/drawing/2014/main" id="{41F869AE-A384-41D8-8BBC-CF7DC7AF9EFD}"/>
              </a:ext>
            </a:extLst>
          </p:cNvPr>
          <p:cNvSpPr txBox="1">
            <a:spLocks/>
          </p:cNvSpPr>
          <p:nvPr/>
        </p:nvSpPr>
        <p:spPr>
          <a:xfrm>
            <a:off x="772336" y="375866"/>
            <a:ext cx="11648700"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endParaRPr lang="en-US" sz="3200" dirty="0"/>
          </a:p>
        </p:txBody>
      </p:sp>
      <p:pic>
        <p:nvPicPr>
          <p:cNvPr id="6" name="Picture 5">
            <a:extLst>
              <a:ext uri="{FF2B5EF4-FFF2-40B4-BE49-F238E27FC236}">
                <a16:creationId xmlns:a16="http://schemas.microsoft.com/office/drawing/2014/main" id="{CE0A1E66-D1E2-4E32-8A63-7422262EEFE7}"/>
              </a:ext>
            </a:extLst>
          </p:cNvPr>
          <p:cNvPicPr>
            <a:picLocks noChangeAspect="1"/>
          </p:cNvPicPr>
          <p:nvPr/>
        </p:nvPicPr>
        <p:blipFill>
          <a:blip r:embed="rId3"/>
          <a:stretch>
            <a:fillRect/>
          </a:stretch>
        </p:blipFill>
        <p:spPr>
          <a:xfrm>
            <a:off x="2341896" y="1180538"/>
            <a:ext cx="6641683" cy="4867586"/>
          </a:xfrm>
          <a:prstGeom prst="rect">
            <a:avLst/>
          </a:prstGeom>
        </p:spPr>
      </p:pic>
    </p:spTree>
    <p:extLst>
      <p:ext uri="{BB962C8B-B14F-4D97-AF65-F5344CB8AC3E}">
        <p14:creationId xmlns:p14="http://schemas.microsoft.com/office/powerpoint/2010/main" val="26107756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0534949-2371-4AAD-B2A0-5CF5E5A2296C}"/>
              </a:ext>
            </a:extLst>
          </p:cNvPr>
          <p:cNvSpPr>
            <a:spLocks noGrp="1"/>
          </p:cNvSpPr>
          <p:nvPr>
            <p:ph type="title"/>
          </p:nvPr>
        </p:nvSpPr>
        <p:spPr>
          <a:xfrm>
            <a:off x="0" y="0"/>
            <a:ext cx="12192000" cy="1325563"/>
          </a:xfrm>
        </p:spPr>
        <p:txBody>
          <a:bodyPr>
            <a:normAutofit/>
          </a:bodyPr>
          <a:lstStyle/>
          <a:p>
            <a:r>
              <a:rPr lang="en-US" dirty="0"/>
              <a:t>4 Proximity-based</a:t>
            </a:r>
          </a:p>
        </p:txBody>
      </p:sp>
      <p:sp>
        <p:nvSpPr>
          <p:cNvPr id="3" name="Content Placeholder 2">
            <a:extLst>
              <a:ext uri="{FF2B5EF4-FFF2-40B4-BE49-F238E27FC236}">
                <a16:creationId xmlns:a16="http://schemas.microsoft.com/office/drawing/2014/main" id="{6621DA38-EE58-D54A-B333-5E277EBF873A}"/>
              </a:ext>
            </a:extLst>
          </p:cNvPr>
          <p:cNvSpPr>
            <a:spLocks noGrp="1"/>
          </p:cNvSpPr>
          <p:nvPr>
            <p:ph idx="1"/>
          </p:nvPr>
        </p:nvSpPr>
        <p:spPr>
          <a:xfrm>
            <a:off x="838200" y="1325563"/>
            <a:ext cx="10515600" cy="4453445"/>
          </a:xfrm>
        </p:spPr>
        <p:txBody>
          <a:bodyPr>
            <a:normAutofit/>
          </a:bodyPr>
          <a:lstStyle/>
          <a:p>
            <a:r>
              <a:rPr lang="en-US" dirty="0"/>
              <a:t>Assumption : Anomalous points are isolated from the rest of the data</a:t>
            </a:r>
          </a:p>
          <a:p>
            <a:r>
              <a:rPr lang="en-US" dirty="0"/>
              <a:t>Goal: Segment the points/space with a goal of identifying anomalies.</a:t>
            </a:r>
          </a:p>
          <a:p>
            <a:r>
              <a:rPr lang="en-US" dirty="0"/>
              <a:t>Data : Typically, multi-dimensional cross-sectional data</a:t>
            </a:r>
          </a:p>
          <a:p>
            <a:r>
              <a:rPr lang="en-US" dirty="0"/>
              <a:t>Methods: </a:t>
            </a:r>
          </a:p>
          <a:p>
            <a:pPr lvl="1">
              <a:buFontTx/>
              <a:buChar char="-"/>
            </a:pPr>
            <a:r>
              <a:rPr lang="en-US" dirty="0"/>
              <a:t>Clustering : unsupervised techniques to group data into clusters using distances/densities depending on the technique. Anomalies belong to sparse clusters/ no clusters and are typically far off from “normal” clusters.   Examples: K-means.</a:t>
            </a:r>
          </a:p>
        </p:txBody>
      </p:sp>
    </p:spTree>
    <p:extLst>
      <p:ext uri="{BB962C8B-B14F-4D97-AF65-F5344CB8AC3E}">
        <p14:creationId xmlns:p14="http://schemas.microsoft.com/office/powerpoint/2010/main" val="5166156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0534949-2371-4AAD-B2A0-5CF5E5A2296C}"/>
              </a:ext>
            </a:extLst>
          </p:cNvPr>
          <p:cNvSpPr>
            <a:spLocks noGrp="1"/>
          </p:cNvSpPr>
          <p:nvPr>
            <p:ph type="title"/>
          </p:nvPr>
        </p:nvSpPr>
        <p:spPr>
          <a:xfrm>
            <a:off x="0" y="0"/>
            <a:ext cx="12192000" cy="1325563"/>
          </a:xfrm>
        </p:spPr>
        <p:txBody>
          <a:bodyPr/>
          <a:lstStyle/>
          <a:p>
            <a:r>
              <a:rPr lang="en-US" dirty="0"/>
              <a:t>5 Meta-algorithms and sequential</a:t>
            </a:r>
          </a:p>
        </p:txBody>
      </p:sp>
      <p:sp>
        <p:nvSpPr>
          <p:cNvPr id="3" name="Content Placeholder 2">
            <a:extLst>
              <a:ext uri="{FF2B5EF4-FFF2-40B4-BE49-F238E27FC236}">
                <a16:creationId xmlns:a16="http://schemas.microsoft.com/office/drawing/2014/main" id="{CC7032E8-327D-FC45-9AFB-7712FB4664F0}"/>
              </a:ext>
            </a:extLst>
          </p:cNvPr>
          <p:cNvSpPr>
            <a:spLocks noGrp="1"/>
          </p:cNvSpPr>
          <p:nvPr>
            <p:ph idx="1"/>
          </p:nvPr>
        </p:nvSpPr>
        <p:spPr/>
        <p:txBody>
          <a:bodyPr>
            <a:normAutofit lnSpcReduction="10000"/>
          </a:bodyPr>
          <a:lstStyle/>
          <a:p>
            <a:r>
              <a:rPr lang="en-US" dirty="0"/>
              <a:t>Assumption : Using multiple algorithms would help increase the robustness of the anomaly detection algorithm. </a:t>
            </a:r>
          </a:p>
          <a:p>
            <a:r>
              <a:rPr lang="en-US" dirty="0"/>
              <a:t>Goal : Use ensembles to enhance the quality of anomaly detection </a:t>
            </a:r>
          </a:p>
          <a:p>
            <a:r>
              <a:rPr lang="en-US" dirty="0"/>
              <a:t>Data : Typically, multi-dimensional cross-sectional data</a:t>
            </a:r>
          </a:p>
          <a:p>
            <a:r>
              <a:rPr lang="en-US" dirty="0"/>
              <a:t>Methods: </a:t>
            </a:r>
          </a:p>
          <a:p>
            <a:pPr lvl="1"/>
            <a:r>
              <a:rPr lang="en-US" dirty="0"/>
              <a:t>Sequential ensembles: A given algorithm or a sequence of algorithms are applied sequentially. Example: Boosting methods for classification</a:t>
            </a:r>
          </a:p>
          <a:p>
            <a:pPr lvl="1"/>
            <a:r>
              <a:rPr lang="en-US" dirty="0"/>
              <a:t>Independent ensembles : Different algorithms or different instances of the same algorithm are run and results combined to detect robust outliers. </a:t>
            </a:r>
          </a:p>
        </p:txBody>
      </p:sp>
    </p:spTree>
    <p:extLst>
      <p:ext uri="{BB962C8B-B14F-4D97-AF65-F5344CB8AC3E}">
        <p14:creationId xmlns:p14="http://schemas.microsoft.com/office/powerpoint/2010/main" val="7963803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0534949-2371-4AAD-B2A0-5CF5E5A2296C}"/>
              </a:ext>
            </a:extLst>
          </p:cNvPr>
          <p:cNvSpPr>
            <a:spLocks noGrp="1"/>
          </p:cNvSpPr>
          <p:nvPr>
            <p:ph type="title"/>
          </p:nvPr>
        </p:nvSpPr>
        <p:spPr>
          <a:xfrm>
            <a:off x="0" y="0"/>
            <a:ext cx="12192000" cy="1325563"/>
          </a:xfrm>
        </p:spPr>
        <p:txBody>
          <a:bodyPr>
            <a:normAutofit/>
          </a:bodyPr>
          <a:lstStyle/>
          <a:p>
            <a:r>
              <a:rPr lang="en-US" dirty="0"/>
              <a:t>Five methodologies to anomaly detection</a:t>
            </a:r>
          </a:p>
        </p:txBody>
      </p:sp>
      <p:sp>
        <p:nvSpPr>
          <p:cNvPr id="3" name="Content Placeholder 2">
            <a:extLst>
              <a:ext uri="{FF2B5EF4-FFF2-40B4-BE49-F238E27FC236}">
                <a16:creationId xmlns:a16="http://schemas.microsoft.com/office/drawing/2014/main" id="{6398E47D-D7A6-7047-B2F5-E01514E42EAF}"/>
              </a:ext>
            </a:extLst>
          </p:cNvPr>
          <p:cNvSpPr>
            <a:spLocks noGrp="1"/>
          </p:cNvSpPr>
          <p:nvPr>
            <p:ph idx="1"/>
          </p:nvPr>
        </p:nvSpPr>
        <p:spPr/>
        <p:txBody>
          <a:bodyPr/>
          <a:lstStyle/>
          <a:p>
            <a:pPr marL="514350" indent="-514350">
              <a:buAutoNum type="arabicPeriod"/>
            </a:pPr>
            <a:r>
              <a:rPr lang="en-US" dirty="0"/>
              <a:t>Graphical approach</a:t>
            </a:r>
          </a:p>
          <a:p>
            <a:pPr marL="514350" indent="-514350">
              <a:buAutoNum type="arabicPeriod"/>
            </a:pPr>
            <a:r>
              <a:rPr lang="en-US" dirty="0"/>
              <a:t>Statistical approach</a:t>
            </a:r>
          </a:p>
          <a:p>
            <a:pPr marL="514350" indent="-514350">
              <a:buAutoNum type="arabicPeriod"/>
            </a:pPr>
            <a:r>
              <a:rPr lang="en-US" dirty="0"/>
              <a:t>Machine learning approach</a:t>
            </a:r>
          </a:p>
          <a:p>
            <a:pPr marL="514350" indent="-514350">
              <a:buAutoNum type="arabicPeriod"/>
            </a:pPr>
            <a:r>
              <a:rPr lang="en-US" dirty="0"/>
              <a:t>Density based approach</a:t>
            </a:r>
          </a:p>
          <a:p>
            <a:pPr marL="514350" indent="-514350">
              <a:buAutoNum type="arabicPeriod"/>
            </a:pPr>
            <a:r>
              <a:rPr lang="en-US" dirty="0"/>
              <a:t>Time series approach</a:t>
            </a:r>
          </a:p>
        </p:txBody>
      </p:sp>
    </p:spTree>
    <p:extLst>
      <p:ext uri="{BB962C8B-B14F-4D97-AF65-F5344CB8AC3E}">
        <p14:creationId xmlns:p14="http://schemas.microsoft.com/office/powerpoint/2010/main" val="15125528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0534949-2371-4AAD-B2A0-5CF5E5A2296C}"/>
              </a:ext>
            </a:extLst>
          </p:cNvPr>
          <p:cNvSpPr>
            <a:spLocks noGrp="1"/>
          </p:cNvSpPr>
          <p:nvPr>
            <p:ph type="title"/>
          </p:nvPr>
        </p:nvSpPr>
        <p:spPr>
          <a:xfrm>
            <a:off x="0" y="0"/>
            <a:ext cx="12192000" cy="1325563"/>
          </a:xfrm>
        </p:spPr>
        <p:txBody>
          <a:bodyPr/>
          <a:lstStyle/>
          <a:p>
            <a:r>
              <a:rPr lang="en-US" dirty="0"/>
              <a:t>Box plot </a:t>
            </a:r>
          </a:p>
        </p:txBody>
      </p:sp>
      <p:sp>
        <p:nvSpPr>
          <p:cNvPr id="6" name="Content Placeholder 5">
            <a:extLst>
              <a:ext uri="{FF2B5EF4-FFF2-40B4-BE49-F238E27FC236}">
                <a16:creationId xmlns:a16="http://schemas.microsoft.com/office/drawing/2014/main" id="{4945151F-4F9B-A84B-945C-9E651B95D604}"/>
              </a:ext>
            </a:extLst>
          </p:cNvPr>
          <p:cNvSpPr>
            <a:spLocks noGrp="1"/>
          </p:cNvSpPr>
          <p:nvPr>
            <p:ph idx="1"/>
          </p:nvPr>
        </p:nvSpPr>
        <p:spPr>
          <a:xfrm>
            <a:off x="838200" y="1825625"/>
            <a:ext cx="5526024" cy="4351338"/>
          </a:xfrm>
        </p:spPr>
        <p:txBody>
          <a:bodyPr>
            <a:normAutofit fontScale="92500" lnSpcReduction="10000"/>
          </a:bodyPr>
          <a:lstStyle/>
          <a:p>
            <a:r>
              <a:rPr lang="en-US" dirty="0"/>
              <a:t>A standardized way of displaying the variation of data based on the five number summary, which includes minimum, first quartile, median, third quartile, and maximum. </a:t>
            </a:r>
          </a:p>
          <a:p>
            <a:r>
              <a:rPr lang="en-US" dirty="0"/>
              <a:t>This plot does not make any assumptions of the underlying statistical distribution. </a:t>
            </a:r>
          </a:p>
          <a:p>
            <a:r>
              <a:rPr lang="en-US" dirty="0"/>
              <a:t>Any data not included between the minimum and maximum are considered as an outlier</a:t>
            </a:r>
          </a:p>
          <a:p>
            <a:endParaRPr lang="en-US" dirty="0"/>
          </a:p>
        </p:txBody>
      </p:sp>
      <p:pic>
        <p:nvPicPr>
          <p:cNvPr id="3" name="Picture 2">
            <a:extLst>
              <a:ext uri="{FF2B5EF4-FFF2-40B4-BE49-F238E27FC236}">
                <a16:creationId xmlns:a16="http://schemas.microsoft.com/office/drawing/2014/main" id="{C1133C9F-3AA4-47D7-9AB6-9044A28D33E7}"/>
              </a:ext>
            </a:extLst>
          </p:cNvPr>
          <p:cNvPicPr>
            <a:picLocks noChangeAspect="1"/>
          </p:cNvPicPr>
          <p:nvPr/>
        </p:nvPicPr>
        <p:blipFill>
          <a:blip r:embed="rId2"/>
          <a:stretch>
            <a:fillRect/>
          </a:stretch>
        </p:blipFill>
        <p:spPr>
          <a:xfrm>
            <a:off x="6548146" y="1290638"/>
            <a:ext cx="4676775" cy="4886325"/>
          </a:xfrm>
          <a:prstGeom prst="rect">
            <a:avLst/>
          </a:prstGeom>
        </p:spPr>
      </p:pic>
    </p:spTree>
    <p:extLst>
      <p:ext uri="{BB962C8B-B14F-4D97-AF65-F5344CB8AC3E}">
        <p14:creationId xmlns:p14="http://schemas.microsoft.com/office/powerpoint/2010/main" val="19298338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DC3DEC3-AC55-42DF-883B-15A33CAB6433}"/>
              </a:ext>
            </a:extLst>
          </p:cNvPr>
          <p:cNvPicPr>
            <a:picLocks noChangeAspect="1"/>
          </p:cNvPicPr>
          <p:nvPr/>
        </p:nvPicPr>
        <p:blipFill>
          <a:blip r:embed="rId2"/>
          <a:stretch>
            <a:fillRect/>
          </a:stretch>
        </p:blipFill>
        <p:spPr>
          <a:xfrm>
            <a:off x="0" y="803273"/>
            <a:ext cx="12192000" cy="5251453"/>
          </a:xfrm>
          <a:prstGeom prst="rect">
            <a:avLst/>
          </a:prstGeom>
        </p:spPr>
      </p:pic>
    </p:spTree>
    <p:extLst>
      <p:ext uri="{BB962C8B-B14F-4D97-AF65-F5344CB8AC3E}">
        <p14:creationId xmlns:p14="http://schemas.microsoft.com/office/powerpoint/2010/main" val="19684951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DAFB4CC-D56F-48FB-AB19-54EA04C3D1BC}"/>
              </a:ext>
            </a:extLst>
          </p:cNvPr>
          <p:cNvPicPr>
            <a:picLocks noChangeAspect="1"/>
          </p:cNvPicPr>
          <p:nvPr/>
        </p:nvPicPr>
        <p:blipFill>
          <a:blip r:embed="rId2"/>
          <a:stretch>
            <a:fillRect/>
          </a:stretch>
        </p:blipFill>
        <p:spPr>
          <a:xfrm>
            <a:off x="566266" y="1062551"/>
            <a:ext cx="11059468" cy="5098750"/>
          </a:xfrm>
          <a:prstGeom prst="rect">
            <a:avLst/>
          </a:prstGeom>
        </p:spPr>
      </p:pic>
      <p:sp>
        <p:nvSpPr>
          <p:cNvPr id="14" name="Title 2">
            <a:extLst>
              <a:ext uri="{FF2B5EF4-FFF2-40B4-BE49-F238E27FC236}">
                <a16:creationId xmlns:a16="http://schemas.microsoft.com/office/drawing/2014/main" id="{047C3BF8-05D5-4CBC-9CDB-2D0B8E689C5A}"/>
              </a:ext>
            </a:extLst>
          </p:cNvPr>
          <p:cNvSpPr>
            <a:spLocks noGrp="1"/>
          </p:cNvSpPr>
          <p:nvPr>
            <p:ph type="title"/>
          </p:nvPr>
        </p:nvSpPr>
        <p:spPr>
          <a:xfrm>
            <a:off x="0" y="0"/>
            <a:ext cx="12192000" cy="1325563"/>
          </a:xfrm>
        </p:spPr>
        <p:txBody>
          <a:bodyPr/>
          <a:lstStyle/>
          <a:p>
            <a:r>
              <a:rPr lang="en-US" dirty="0"/>
              <a:t>Scatter plot </a:t>
            </a:r>
          </a:p>
        </p:txBody>
      </p:sp>
    </p:spTree>
    <p:extLst>
      <p:ext uri="{BB962C8B-B14F-4D97-AF65-F5344CB8AC3E}">
        <p14:creationId xmlns:p14="http://schemas.microsoft.com/office/powerpoint/2010/main" val="225303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17630D6-3BFF-0C42-A07C-C2DDF3949EB3}"/>
              </a:ext>
            </a:extLst>
          </p:cNvPr>
          <p:cNvSpPr>
            <a:spLocks noGrp="1"/>
          </p:cNvSpPr>
          <p:nvPr>
            <p:ph type="title"/>
          </p:nvPr>
        </p:nvSpPr>
        <p:spPr/>
        <p:txBody>
          <a:bodyPr/>
          <a:lstStyle/>
          <a:p>
            <a:r>
              <a:rPr lang="en" dirty="0"/>
              <a:t>Not all time series are sequences</a:t>
            </a:r>
            <a:endParaRPr lang="en-US" dirty="0"/>
          </a:p>
        </p:txBody>
      </p:sp>
      <p:sp>
        <p:nvSpPr>
          <p:cNvPr id="5" name="Slide Number Placeholder 4">
            <a:extLst>
              <a:ext uri="{FF2B5EF4-FFF2-40B4-BE49-F238E27FC236}">
                <a16:creationId xmlns:a16="http://schemas.microsoft.com/office/drawing/2014/main" id="{9BFFAEBD-BDF4-B045-83A2-DC29033BDB2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2000" b="0" i="0" u="none" strike="noStrike" kern="1200" cap="none" spc="0" normalizeH="0" baseline="0" noProof="0" smtClean="0">
                <a:ln>
                  <a:noFill/>
                </a:ln>
                <a:solidFill>
                  <a:srgbClr val="999999"/>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 sz="2000" b="0" i="0" u="none" strike="noStrike" kern="1200" cap="none" spc="0" normalizeH="0" baseline="0" noProof="0">
              <a:ln>
                <a:noFill/>
              </a:ln>
              <a:solidFill>
                <a:srgbClr val="999999"/>
              </a:solidFill>
              <a:effectLst/>
              <a:uLnTx/>
              <a:uFillTx/>
              <a:latin typeface="Arial" panose="020B0604020202020204" pitchFamily="34" charset="0"/>
              <a:ea typeface="+mn-ea"/>
              <a:cs typeface="Arial" panose="020B0604020202020204" pitchFamily="34" charset="0"/>
            </a:endParaRPr>
          </a:p>
        </p:txBody>
      </p:sp>
      <p:sp>
        <p:nvSpPr>
          <p:cNvPr id="8" name="Google Shape;1162;p152">
            <a:extLst>
              <a:ext uri="{FF2B5EF4-FFF2-40B4-BE49-F238E27FC236}">
                <a16:creationId xmlns:a16="http://schemas.microsoft.com/office/drawing/2014/main" id="{F55C4A36-4634-764D-8D76-9C1799B7AEE1}"/>
              </a:ext>
            </a:extLst>
          </p:cNvPr>
          <p:cNvSpPr txBox="1">
            <a:spLocks/>
          </p:cNvSpPr>
          <p:nvPr/>
        </p:nvSpPr>
        <p:spPr>
          <a:xfrm>
            <a:off x="521433" y="1521867"/>
            <a:ext cx="5147600" cy="42392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999999"/>
                </a:solidFill>
                <a:latin typeface="Arial" panose="020B0604020202020204" pitchFamily="34" charset="0"/>
                <a:ea typeface="Roboto" panose="020B0604020202020204" charset="0"/>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999999"/>
                </a:solidFill>
                <a:latin typeface="Arial" panose="020B0604020202020204" pitchFamily="34" charset="0"/>
                <a:ea typeface="Roboto" panose="020B0604020202020204" charset="0"/>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999999"/>
                </a:solidFill>
                <a:latin typeface="Arial" panose="020B0604020202020204" pitchFamily="34" charset="0"/>
                <a:ea typeface="Roboto" panose="020B0604020202020204" charset="0"/>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999999"/>
                </a:solidFill>
                <a:latin typeface="Arial" panose="020B0604020202020204" pitchFamily="34" charset="0"/>
                <a:ea typeface="Roboto" panose="020B0604020202020204" charset="0"/>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999999"/>
                </a:solidFill>
                <a:latin typeface="Arial" panose="020B0604020202020204" pitchFamily="34" charset="0"/>
                <a:ea typeface="Roboto" panose="020B060402020202020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1333"/>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999999"/>
                </a:solidFill>
                <a:effectLst/>
                <a:uLnTx/>
                <a:uFillTx/>
                <a:latin typeface="Arial" panose="020B0604020202020204" pitchFamily="34" charset="0"/>
                <a:cs typeface="Arial" panose="020B0604020202020204" pitchFamily="34" charset="0"/>
              </a:rPr>
              <a:t>Heads or Tails?</a:t>
            </a:r>
          </a:p>
        </p:txBody>
      </p:sp>
      <p:sp>
        <p:nvSpPr>
          <p:cNvPr id="9" name="Google Shape;1163;p152">
            <a:extLst>
              <a:ext uri="{FF2B5EF4-FFF2-40B4-BE49-F238E27FC236}">
                <a16:creationId xmlns:a16="http://schemas.microsoft.com/office/drawing/2014/main" id="{0B3A9D06-0A4A-A746-B1B2-C1174D093CFA}"/>
              </a:ext>
            </a:extLst>
          </p:cNvPr>
          <p:cNvSpPr txBox="1">
            <a:spLocks/>
          </p:cNvSpPr>
          <p:nvPr/>
        </p:nvSpPr>
        <p:spPr>
          <a:xfrm>
            <a:off x="6296900" y="1521867"/>
            <a:ext cx="5543408" cy="42392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999999"/>
                </a:solidFill>
                <a:latin typeface="Arial" panose="020B0604020202020204" pitchFamily="34" charset="0"/>
                <a:ea typeface="Roboto" panose="020B0604020202020204" charset="0"/>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999999"/>
                </a:solidFill>
                <a:latin typeface="Arial" panose="020B0604020202020204" pitchFamily="34" charset="0"/>
                <a:ea typeface="Roboto" panose="020B0604020202020204" charset="0"/>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999999"/>
                </a:solidFill>
                <a:latin typeface="Arial" panose="020B0604020202020204" pitchFamily="34" charset="0"/>
                <a:ea typeface="Roboto" panose="020B0604020202020204" charset="0"/>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999999"/>
                </a:solidFill>
                <a:latin typeface="Arial" panose="020B0604020202020204" pitchFamily="34" charset="0"/>
                <a:ea typeface="Roboto" panose="020B0604020202020204" charset="0"/>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999999"/>
                </a:solidFill>
                <a:latin typeface="Arial" panose="020B0604020202020204" pitchFamily="34" charset="0"/>
                <a:ea typeface="Roboto" panose="020B060402020202020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1333"/>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999999"/>
                </a:solidFill>
                <a:effectLst/>
                <a:uLnTx/>
                <a:uFillTx/>
                <a:latin typeface="Arial" panose="020B0604020202020204" pitchFamily="34" charset="0"/>
                <a:cs typeface="Arial" panose="020B0604020202020204" pitchFamily="34" charset="0"/>
              </a:rPr>
              <a:t>Random walk down Coin Street</a:t>
            </a:r>
          </a:p>
        </p:txBody>
      </p:sp>
      <p:pic>
        <p:nvPicPr>
          <p:cNvPr id="10" name="Google Shape;1164;p152">
            <a:extLst>
              <a:ext uri="{FF2B5EF4-FFF2-40B4-BE49-F238E27FC236}">
                <a16:creationId xmlns:a16="http://schemas.microsoft.com/office/drawing/2014/main" id="{DDAA16D3-AFCE-714B-8138-7582A9BC4119}"/>
              </a:ext>
            </a:extLst>
          </p:cNvPr>
          <p:cNvPicPr preferRelativeResize="0"/>
          <p:nvPr/>
        </p:nvPicPr>
        <p:blipFill>
          <a:blip r:embed="rId3">
            <a:alphaModFix/>
          </a:blip>
          <a:stretch>
            <a:fillRect/>
          </a:stretch>
        </p:blipFill>
        <p:spPr>
          <a:xfrm>
            <a:off x="548267" y="2226901"/>
            <a:ext cx="5093933" cy="3534167"/>
          </a:xfrm>
          <a:prstGeom prst="rect">
            <a:avLst/>
          </a:prstGeom>
          <a:noFill/>
          <a:ln>
            <a:noFill/>
          </a:ln>
        </p:spPr>
      </p:pic>
      <p:pic>
        <p:nvPicPr>
          <p:cNvPr id="11" name="Google Shape;1165;p152">
            <a:extLst>
              <a:ext uri="{FF2B5EF4-FFF2-40B4-BE49-F238E27FC236}">
                <a16:creationId xmlns:a16="http://schemas.microsoft.com/office/drawing/2014/main" id="{912B0069-0B82-EE45-9389-252B890C2DD5}"/>
              </a:ext>
            </a:extLst>
          </p:cNvPr>
          <p:cNvPicPr preferRelativeResize="0"/>
          <p:nvPr/>
        </p:nvPicPr>
        <p:blipFill>
          <a:blip r:embed="rId4">
            <a:alphaModFix/>
          </a:blip>
          <a:stretch>
            <a:fillRect/>
          </a:stretch>
        </p:blipFill>
        <p:spPr>
          <a:xfrm>
            <a:off x="6447500" y="2239038"/>
            <a:ext cx="4975477" cy="3534167"/>
          </a:xfrm>
          <a:prstGeom prst="rect">
            <a:avLst/>
          </a:prstGeom>
          <a:noFill/>
          <a:ln>
            <a:noFill/>
          </a:ln>
        </p:spPr>
      </p:pic>
    </p:spTree>
    <p:extLst>
      <p:ext uri="{BB962C8B-B14F-4D97-AF65-F5344CB8AC3E}">
        <p14:creationId xmlns:p14="http://schemas.microsoft.com/office/powerpoint/2010/main" val="20670156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55B185-1AFC-46BF-8098-750741F57A5D}"/>
              </a:ext>
            </a:extLst>
          </p:cNvPr>
          <p:cNvSpPr>
            <a:spLocks noGrp="1"/>
          </p:cNvSpPr>
          <p:nvPr>
            <p:ph type="title"/>
          </p:nvPr>
        </p:nvSpPr>
        <p:spPr>
          <a:xfrm>
            <a:off x="0" y="0"/>
            <a:ext cx="12192000" cy="1325563"/>
          </a:xfrm>
        </p:spPr>
        <p:txBody>
          <a:bodyPr/>
          <a:lstStyle/>
          <a:p>
            <a:r>
              <a:rPr lang="en-US" dirty="0"/>
              <a:t>Q-Q plot </a:t>
            </a:r>
          </a:p>
        </p:txBody>
      </p:sp>
      <p:sp>
        <p:nvSpPr>
          <p:cNvPr id="6" name="Content Placeholder 5">
            <a:extLst>
              <a:ext uri="{FF2B5EF4-FFF2-40B4-BE49-F238E27FC236}">
                <a16:creationId xmlns:a16="http://schemas.microsoft.com/office/drawing/2014/main" id="{F8077997-1306-9149-BCD3-8313D5C8087E}"/>
              </a:ext>
            </a:extLst>
          </p:cNvPr>
          <p:cNvSpPr>
            <a:spLocks noGrp="1"/>
          </p:cNvSpPr>
          <p:nvPr>
            <p:ph idx="1"/>
          </p:nvPr>
        </p:nvSpPr>
        <p:spPr>
          <a:xfrm>
            <a:off x="838200" y="1110324"/>
            <a:ext cx="10515600" cy="5290475"/>
          </a:xfrm>
        </p:spPr>
        <p:txBody>
          <a:bodyPr>
            <a:normAutofit fontScale="92500" lnSpcReduction="20000"/>
          </a:bodyPr>
          <a:lstStyle/>
          <a:p>
            <a:r>
              <a:rPr lang="en-US" dirty="0"/>
              <a:t>In statistics, a Q-Q plot is a probability plot, which is a graphical method for comparing two probability distributions by plotting their quantiles against each other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sz="2600" dirty="0"/>
              <a:t>If the two distributions being compared are similar, the points in the Q-Q plot will approximately lie on the line v = x. </a:t>
            </a:r>
          </a:p>
          <a:p>
            <a:endParaRPr lang="en-US" dirty="0"/>
          </a:p>
          <a:p>
            <a:pPr marL="0" indent="0">
              <a:buNone/>
            </a:pPr>
            <a:endParaRPr lang="en-US" sz="3200" b="1" dirty="0"/>
          </a:p>
          <a:p>
            <a:endParaRPr lang="en-US" sz="2400" b="1" dirty="0"/>
          </a:p>
          <a:p>
            <a:pPr>
              <a:buFontTx/>
              <a:buChar char="-"/>
            </a:pPr>
            <a:endParaRPr lang="en-US" sz="2400" b="1" dirty="0"/>
          </a:p>
          <a:p>
            <a:pPr marL="0" indent="0">
              <a:buFont typeface="Wingdings" pitchFamily="2" charset="2"/>
              <a:buNone/>
            </a:pPr>
            <a:endParaRPr lang="en-US" sz="2400" b="1" dirty="0"/>
          </a:p>
          <a:p>
            <a:pPr marL="0" indent="0">
              <a:buFont typeface="Wingdings" pitchFamily="2" charset="2"/>
              <a:buNone/>
            </a:pPr>
            <a:endParaRPr lang="en-US" sz="2400" b="1" dirty="0"/>
          </a:p>
          <a:p>
            <a:pPr marL="0" indent="0">
              <a:buFont typeface="Wingdings" pitchFamily="2" charset="2"/>
              <a:buNone/>
            </a:pPr>
            <a:endParaRPr lang="en-US" sz="2400" b="1" dirty="0"/>
          </a:p>
          <a:p>
            <a:endParaRPr lang="en-US" dirty="0"/>
          </a:p>
        </p:txBody>
      </p:sp>
      <p:sp>
        <p:nvSpPr>
          <p:cNvPr id="4" name="Content Placeholder 4">
            <a:extLst>
              <a:ext uri="{FF2B5EF4-FFF2-40B4-BE49-F238E27FC236}">
                <a16:creationId xmlns:a16="http://schemas.microsoft.com/office/drawing/2014/main" id="{9FB6C109-33AE-46E8-B6C7-513A2C912712}"/>
              </a:ext>
            </a:extLst>
          </p:cNvPr>
          <p:cNvSpPr txBox="1">
            <a:spLocks/>
          </p:cNvSpPr>
          <p:nvPr/>
        </p:nvSpPr>
        <p:spPr>
          <a:xfrm>
            <a:off x="104275" y="1042737"/>
            <a:ext cx="11638547" cy="5638799"/>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endParaRPr lang="en-US" sz="2400" b="1" dirty="0"/>
          </a:p>
        </p:txBody>
      </p:sp>
      <p:pic>
        <p:nvPicPr>
          <p:cNvPr id="2" name="Picture 1">
            <a:extLst>
              <a:ext uri="{FF2B5EF4-FFF2-40B4-BE49-F238E27FC236}">
                <a16:creationId xmlns:a16="http://schemas.microsoft.com/office/drawing/2014/main" id="{6F152866-14DF-4A16-9865-CEF1FD439E64}"/>
              </a:ext>
            </a:extLst>
          </p:cNvPr>
          <p:cNvPicPr>
            <a:picLocks noChangeAspect="1"/>
          </p:cNvPicPr>
          <p:nvPr/>
        </p:nvPicPr>
        <p:blipFill>
          <a:blip r:embed="rId2"/>
          <a:stretch>
            <a:fillRect/>
          </a:stretch>
        </p:blipFill>
        <p:spPr>
          <a:xfrm>
            <a:off x="2887578" y="2041031"/>
            <a:ext cx="5382127" cy="3429060"/>
          </a:xfrm>
          <a:prstGeom prst="rect">
            <a:avLst/>
          </a:prstGeom>
        </p:spPr>
      </p:pic>
    </p:spTree>
    <p:extLst>
      <p:ext uri="{BB962C8B-B14F-4D97-AF65-F5344CB8AC3E}">
        <p14:creationId xmlns:p14="http://schemas.microsoft.com/office/powerpoint/2010/main" val="24758187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55B185-1AFC-46BF-8098-750741F57A5D}"/>
              </a:ext>
            </a:extLst>
          </p:cNvPr>
          <p:cNvSpPr>
            <a:spLocks noGrp="1"/>
          </p:cNvSpPr>
          <p:nvPr>
            <p:ph type="title"/>
          </p:nvPr>
        </p:nvSpPr>
        <p:spPr>
          <a:xfrm>
            <a:off x="0" y="0"/>
            <a:ext cx="12192000" cy="1325563"/>
          </a:xfrm>
        </p:spPr>
        <p:txBody>
          <a:bodyPr/>
          <a:lstStyle/>
          <a:p>
            <a:r>
              <a:rPr lang="en-US" dirty="0"/>
              <a:t>Hypothesis testing </a:t>
            </a:r>
          </a:p>
        </p:txBody>
      </p:sp>
      <p:sp>
        <p:nvSpPr>
          <p:cNvPr id="5" name="Content Placeholder 4">
            <a:extLst>
              <a:ext uri="{FF2B5EF4-FFF2-40B4-BE49-F238E27FC236}">
                <a16:creationId xmlns:a16="http://schemas.microsoft.com/office/drawing/2014/main" id="{D1DDE7B0-E38D-2D40-8876-F9EE6E814AC4}"/>
              </a:ext>
            </a:extLst>
          </p:cNvPr>
          <p:cNvSpPr>
            <a:spLocks noGrp="1"/>
          </p:cNvSpPr>
          <p:nvPr>
            <p:ph idx="1"/>
          </p:nvPr>
        </p:nvSpPr>
        <p:spPr/>
        <p:txBody>
          <a:bodyPr/>
          <a:lstStyle/>
          <a:p>
            <a:pPr marL="514350" indent="-514350">
              <a:buAutoNum type="arabicPeriod"/>
            </a:pPr>
            <a:r>
              <a:rPr lang="en-US" dirty="0"/>
              <a:t>This method draws conclusions about a sample point by testing whether it comes from the same distribution as the training data. </a:t>
            </a:r>
          </a:p>
          <a:p>
            <a:pPr marL="514350" indent="-514350">
              <a:buAutoNum type="arabicPeriod"/>
            </a:pPr>
            <a:r>
              <a:rPr lang="en-US" dirty="0"/>
              <a:t>Statistical tests, such as the t-test and ANOVA table, can be used on multiple subsets of the data. </a:t>
            </a:r>
          </a:p>
          <a:p>
            <a:pPr marL="514350" indent="-514350">
              <a:buAutoNum type="arabicPeriod"/>
            </a:pPr>
            <a:r>
              <a:rPr lang="en-US" dirty="0"/>
              <a:t>Here, the level of significance, i.e., the probability of incorrectly rejecting the true null hypothesis, needs to be chosen. </a:t>
            </a:r>
          </a:p>
        </p:txBody>
      </p:sp>
    </p:spTree>
    <p:extLst>
      <p:ext uri="{BB962C8B-B14F-4D97-AF65-F5344CB8AC3E}">
        <p14:creationId xmlns:p14="http://schemas.microsoft.com/office/powerpoint/2010/main" val="13349058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55B185-1AFC-46BF-8098-750741F57A5D}"/>
              </a:ext>
            </a:extLst>
          </p:cNvPr>
          <p:cNvSpPr>
            <a:spLocks noGrp="1"/>
          </p:cNvSpPr>
          <p:nvPr>
            <p:ph type="title"/>
          </p:nvPr>
        </p:nvSpPr>
        <p:spPr>
          <a:xfrm>
            <a:off x="0" y="0"/>
            <a:ext cx="12192000" cy="1325563"/>
          </a:xfrm>
        </p:spPr>
        <p:txBody>
          <a:bodyPr/>
          <a:lstStyle/>
          <a:p>
            <a:r>
              <a:rPr lang="en-US" dirty="0"/>
              <a:t>Chi-square test</a:t>
            </a:r>
          </a:p>
        </p:txBody>
      </p:sp>
      <p:sp>
        <p:nvSpPr>
          <p:cNvPr id="5" name="Content Placeholder 4">
            <a:extLst>
              <a:ext uri="{FF2B5EF4-FFF2-40B4-BE49-F238E27FC236}">
                <a16:creationId xmlns:a16="http://schemas.microsoft.com/office/drawing/2014/main" id="{EFA0032E-382B-3A4D-9150-44E4272BB46F}"/>
              </a:ext>
            </a:extLst>
          </p:cNvPr>
          <p:cNvSpPr>
            <a:spLocks noGrp="1"/>
          </p:cNvSpPr>
          <p:nvPr>
            <p:ph idx="1"/>
          </p:nvPr>
        </p:nvSpPr>
        <p:spPr/>
        <p:txBody>
          <a:bodyPr/>
          <a:lstStyle/>
          <a:p>
            <a:pPr marL="514350" indent="-514350">
              <a:buAutoNum type="arabicPeriod"/>
            </a:pPr>
            <a:r>
              <a:rPr lang="en-US" dirty="0"/>
              <a:t>Chi-square test performs a simple test for detecting outliers of univariate data based on Chi-square distribution of squared difference between data and sample mean.</a:t>
            </a:r>
          </a:p>
          <a:p>
            <a:pPr marL="514350" indent="-514350">
              <a:buAutoNum type="arabicPeriod"/>
            </a:pPr>
            <a:r>
              <a:rPr lang="en-US" dirty="0"/>
              <a:t>In this test, sample variance counts as the estimator of the population variance. </a:t>
            </a:r>
          </a:p>
          <a:p>
            <a:pPr marL="514350" indent="-514350">
              <a:buAutoNum type="arabicPeriod"/>
            </a:pPr>
            <a:r>
              <a:rPr lang="en-US" dirty="0"/>
              <a:t>Chi-square test helps us identify the lowest and highest values, since outliers can exist in both tails of the data. </a:t>
            </a:r>
          </a:p>
        </p:txBody>
      </p:sp>
    </p:spTree>
    <p:extLst>
      <p:ext uri="{BB962C8B-B14F-4D97-AF65-F5344CB8AC3E}">
        <p14:creationId xmlns:p14="http://schemas.microsoft.com/office/powerpoint/2010/main" val="8067845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0534949-2371-4AAD-B2A0-5CF5E5A2296C}"/>
              </a:ext>
            </a:extLst>
          </p:cNvPr>
          <p:cNvSpPr>
            <a:spLocks noGrp="1"/>
          </p:cNvSpPr>
          <p:nvPr>
            <p:ph type="title"/>
          </p:nvPr>
        </p:nvSpPr>
        <p:spPr>
          <a:xfrm>
            <a:off x="0" y="0"/>
            <a:ext cx="12192000" cy="1325563"/>
          </a:xfrm>
        </p:spPr>
        <p:txBody>
          <a:bodyPr/>
          <a:lstStyle/>
          <a:p>
            <a:r>
              <a:rPr lang="en-US" dirty="0"/>
              <a:t>Linear regression</a:t>
            </a:r>
          </a:p>
        </p:txBody>
      </p:sp>
      <p:pic>
        <p:nvPicPr>
          <p:cNvPr id="5" name="Picture 4">
            <a:extLst>
              <a:ext uri="{FF2B5EF4-FFF2-40B4-BE49-F238E27FC236}">
                <a16:creationId xmlns:a16="http://schemas.microsoft.com/office/drawing/2014/main" id="{02A9C31F-5BAD-490F-B1DA-9654D738F583}"/>
              </a:ext>
            </a:extLst>
          </p:cNvPr>
          <p:cNvPicPr>
            <a:picLocks noChangeAspect="1"/>
          </p:cNvPicPr>
          <p:nvPr/>
        </p:nvPicPr>
        <p:blipFill>
          <a:blip r:embed="rId2"/>
          <a:stretch>
            <a:fillRect/>
          </a:stretch>
        </p:blipFill>
        <p:spPr>
          <a:xfrm>
            <a:off x="1828800" y="1515853"/>
            <a:ext cx="7992826" cy="4682620"/>
          </a:xfrm>
          <a:prstGeom prst="rect">
            <a:avLst/>
          </a:prstGeom>
        </p:spPr>
      </p:pic>
    </p:spTree>
    <p:extLst>
      <p:ext uri="{BB962C8B-B14F-4D97-AF65-F5344CB8AC3E}">
        <p14:creationId xmlns:p14="http://schemas.microsoft.com/office/powerpoint/2010/main" val="27142010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0534949-2371-4AAD-B2A0-5CF5E5A2296C}"/>
              </a:ext>
            </a:extLst>
          </p:cNvPr>
          <p:cNvSpPr>
            <a:spLocks noGrp="1"/>
          </p:cNvSpPr>
          <p:nvPr>
            <p:ph type="title"/>
          </p:nvPr>
        </p:nvSpPr>
        <p:spPr>
          <a:xfrm>
            <a:off x="0" y="0"/>
            <a:ext cx="12192000" cy="1325563"/>
          </a:xfrm>
        </p:spPr>
        <p:txBody>
          <a:bodyPr/>
          <a:lstStyle/>
          <a:p>
            <a:r>
              <a:rPr lang="en-US" dirty="0"/>
              <a:t>Autoencoder</a:t>
            </a:r>
          </a:p>
        </p:txBody>
      </p:sp>
      <p:sp>
        <p:nvSpPr>
          <p:cNvPr id="6" name="Content Placeholder 5">
            <a:extLst>
              <a:ext uri="{FF2B5EF4-FFF2-40B4-BE49-F238E27FC236}">
                <a16:creationId xmlns:a16="http://schemas.microsoft.com/office/drawing/2014/main" id="{69F2A8BB-81D2-CF41-80ED-77848F57567B}"/>
              </a:ext>
            </a:extLst>
          </p:cNvPr>
          <p:cNvSpPr>
            <a:spLocks noGrp="1"/>
          </p:cNvSpPr>
          <p:nvPr>
            <p:ph idx="1"/>
          </p:nvPr>
        </p:nvSpPr>
        <p:spPr>
          <a:xfrm>
            <a:off x="838200" y="1825625"/>
            <a:ext cx="6187342" cy="4351338"/>
          </a:xfrm>
        </p:spPr>
        <p:txBody>
          <a:bodyPr/>
          <a:lstStyle/>
          <a:p>
            <a:pPr marL="514350" indent="-514350">
              <a:buAutoNum type="arabicPeriod"/>
            </a:pPr>
            <a:r>
              <a:rPr lang="en-US" sz="3600" dirty="0"/>
              <a:t>Goal is to have x’ to approximate x </a:t>
            </a:r>
          </a:p>
          <a:p>
            <a:pPr marL="514350" indent="-514350">
              <a:buAutoNum type="arabicPeriod"/>
            </a:pPr>
            <a:r>
              <a:rPr lang="en-US" sz="3600" dirty="0"/>
              <a:t>Interesting applications such as </a:t>
            </a:r>
          </a:p>
          <a:p>
            <a:pPr marL="0" indent="0">
              <a:buNone/>
            </a:pPr>
            <a:r>
              <a:rPr lang="en-US" dirty="0"/>
              <a:t>     -  Data compression</a:t>
            </a:r>
          </a:p>
          <a:p>
            <a:pPr marL="0" indent="0">
              <a:buNone/>
            </a:pPr>
            <a:r>
              <a:rPr lang="en-US" dirty="0"/>
              <a:t>     -  Visualization</a:t>
            </a:r>
          </a:p>
          <a:p>
            <a:pPr marL="0" indent="0">
              <a:buNone/>
            </a:pPr>
            <a:r>
              <a:rPr lang="en-US" dirty="0"/>
              <a:t>     -  Pre-train neural networks </a:t>
            </a:r>
          </a:p>
          <a:p>
            <a:pPr marL="0" indent="0">
              <a:buNone/>
            </a:pPr>
            <a:endParaRPr lang="en-US" sz="3600" dirty="0"/>
          </a:p>
          <a:p>
            <a:pPr marL="0" indent="0">
              <a:buNone/>
            </a:pPr>
            <a:endParaRPr lang="en-US" sz="4000" dirty="0"/>
          </a:p>
          <a:p>
            <a:pPr marL="0" indent="0">
              <a:buNone/>
            </a:pPr>
            <a:endParaRPr lang="en-US" sz="3200" b="1" dirty="0"/>
          </a:p>
          <a:p>
            <a:endParaRPr lang="en-US" sz="2400" b="1" dirty="0"/>
          </a:p>
          <a:p>
            <a:pPr>
              <a:buFontTx/>
              <a:buChar char="-"/>
            </a:pPr>
            <a:endParaRPr lang="en-US" sz="2400" b="1" dirty="0"/>
          </a:p>
          <a:p>
            <a:pPr marL="0" indent="0">
              <a:buFont typeface="Wingdings" pitchFamily="2" charset="2"/>
              <a:buNone/>
            </a:pPr>
            <a:endParaRPr lang="en-US" sz="2400" b="1" dirty="0"/>
          </a:p>
          <a:p>
            <a:pPr marL="0" indent="0">
              <a:buFont typeface="Wingdings" pitchFamily="2" charset="2"/>
              <a:buNone/>
            </a:pPr>
            <a:endParaRPr lang="en-US" sz="2400" b="1" dirty="0"/>
          </a:p>
          <a:p>
            <a:pPr marL="0" indent="0">
              <a:buFont typeface="Wingdings" pitchFamily="2" charset="2"/>
              <a:buNone/>
            </a:pPr>
            <a:endParaRPr lang="en-US" sz="2400" b="1" dirty="0"/>
          </a:p>
          <a:p>
            <a:endParaRPr lang="en-US" dirty="0"/>
          </a:p>
        </p:txBody>
      </p:sp>
      <p:pic>
        <p:nvPicPr>
          <p:cNvPr id="2" name="Picture 1">
            <a:extLst>
              <a:ext uri="{FF2B5EF4-FFF2-40B4-BE49-F238E27FC236}">
                <a16:creationId xmlns:a16="http://schemas.microsoft.com/office/drawing/2014/main" id="{6572A69F-2AC7-42BB-AE04-C84B4F92A2EF}"/>
              </a:ext>
            </a:extLst>
          </p:cNvPr>
          <p:cNvPicPr>
            <a:picLocks noChangeAspect="1"/>
          </p:cNvPicPr>
          <p:nvPr/>
        </p:nvPicPr>
        <p:blipFill>
          <a:blip r:embed="rId2"/>
          <a:stretch>
            <a:fillRect/>
          </a:stretch>
        </p:blipFill>
        <p:spPr>
          <a:xfrm>
            <a:off x="6869812" y="1836592"/>
            <a:ext cx="4824624" cy="4111625"/>
          </a:xfrm>
          <a:prstGeom prst="rect">
            <a:avLst/>
          </a:prstGeom>
        </p:spPr>
      </p:pic>
      <p:sp>
        <p:nvSpPr>
          <p:cNvPr id="5" name="Content Placeholder 4">
            <a:extLst>
              <a:ext uri="{FF2B5EF4-FFF2-40B4-BE49-F238E27FC236}">
                <a16:creationId xmlns:a16="http://schemas.microsoft.com/office/drawing/2014/main" id="{DE7A5AEF-B0D4-48AA-9C4D-5CC9A9C888B5}"/>
              </a:ext>
            </a:extLst>
          </p:cNvPr>
          <p:cNvSpPr txBox="1">
            <a:spLocks/>
          </p:cNvSpPr>
          <p:nvPr/>
        </p:nvSpPr>
        <p:spPr>
          <a:xfrm>
            <a:off x="420391" y="2017909"/>
            <a:ext cx="6605151" cy="5075853"/>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endParaRPr lang="en-US" sz="2400" b="1" dirty="0"/>
          </a:p>
        </p:txBody>
      </p:sp>
    </p:spTree>
    <p:extLst>
      <p:ext uri="{BB962C8B-B14F-4D97-AF65-F5344CB8AC3E}">
        <p14:creationId xmlns:p14="http://schemas.microsoft.com/office/powerpoint/2010/main" val="26667531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DD869F-B283-4DB7-936D-7A920BB47977}"/>
              </a:ext>
            </a:extLst>
          </p:cNvPr>
          <p:cNvSpPr>
            <a:spLocks noGrp="1"/>
          </p:cNvSpPr>
          <p:nvPr>
            <p:ph type="title"/>
          </p:nvPr>
        </p:nvSpPr>
        <p:spPr>
          <a:xfrm>
            <a:off x="0" y="0"/>
            <a:ext cx="12192000" cy="1325563"/>
          </a:xfrm>
        </p:spPr>
        <p:txBody>
          <a:bodyPr/>
          <a:lstStyle/>
          <a:p>
            <a:r>
              <a:rPr lang="en-US" dirty="0"/>
              <a:t>Principal component analysis </a:t>
            </a:r>
          </a:p>
        </p:txBody>
      </p:sp>
      <p:sp>
        <p:nvSpPr>
          <p:cNvPr id="3" name="Content Placeholder 2">
            <a:extLst>
              <a:ext uri="{FF2B5EF4-FFF2-40B4-BE49-F238E27FC236}">
                <a16:creationId xmlns:a16="http://schemas.microsoft.com/office/drawing/2014/main" id="{12443FDE-6608-3B48-8909-05F9C54E3219}"/>
              </a:ext>
            </a:extLst>
          </p:cNvPr>
          <p:cNvSpPr>
            <a:spLocks noGrp="1"/>
          </p:cNvSpPr>
          <p:nvPr>
            <p:ph idx="1"/>
          </p:nvPr>
        </p:nvSpPr>
        <p:spPr/>
        <p:txBody>
          <a:bodyPr/>
          <a:lstStyle/>
          <a:p>
            <a:pPr marL="514350" indent="-514350">
              <a:buAutoNum type="arabicPeriod"/>
            </a:pPr>
            <a:r>
              <a:rPr lang="en-US" dirty="0"/>
              <a:t>Principal component analysis (PCA) is a statistical procedure that uses an orthogonal transformation convert a set of observations of possibly correlated variables (entitles each of which takes on various numerical values) into a set of values of linearly uncorrelated variables called principal components.</a:t>
            </a:r>
          </a:p>
          <a:p>
            <a:pPr marL="514350" indent="-514350">
              <a:buAutoNum type="arabicPeriod"/>
            </a:pPr>
            <a:r>
              <a:rPr lang="en-US" dirty="0"/>
              <a:t>In outlier analysis, we do principal component analysis and compute p-values to test for outliers</a:t>
            </a:r>
          </a:p>
        </p:txBody>
      </p:sp>
      <p:sp>
        <p:nvSpPr>
          <p:cNvPr id="4" name="Content Placeholder 4">
            <a:extLst>
              <a:ext uri="{FF2B5EF4-FFF2-40B4-BE49-F238E27FC236}">
                <a16:creationId xmlns:a16="http://schemas.microsoft.com/office/drawing/2014/main" id="{D6B191AC-61AC-495F-8043-DF6E25D7120F}"/>
              </a:ext>
            </a:extLst>
          </p:cNvPr>
          <p:cNvSpPr txBox="1">
            <a:spLocks/>
          </p:cNvSpPr>
          <p:nvPr/>
        </p:nvSpPr>
        <p:spPr>
          <a:xfrm>
            <a:off x="155448" y="1666927"/>
            <a:ext cx="11748654" cy="5075853"/>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endParaRPr lang="en-US" sz="2400" b="1" dirty="0"/>
          </a:p>
        </p:txBody>
      </p:sp>
    </p:spTree>
    <p:extLst>
      <p:ext uri="{BB962C8B-B14F-4D97-AF65-F5344CB8AC3E}">
        <p14:creationId xmlns:p14="http://schemas.microsoft.com/office/powerpoint/2010/main" val="42618514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AAE21C-5A24-4BF3-9BFB-CF11C23A4E9F}"/>
              </a:ext>
            </a:extLst>
          </p:cNvPr>
          <p:cNvPicPr>
            <a:picLocks noChangeAspect="1"/>
          </p:cNvPicPr>
          <p:nvPr/>
        </p:nvPicPr>
        <p:blipFill>
          <a:blip r:embed="rId2"/>
          <a:stretch>
            <a:fillRect/>
          </a:stretch>
        </p:blipFill>
        <p:spPr>
          <a:xfrm>
            <a:off x="156441" y="947738"/>
            <a:ext cx="11293938" cy="5388408"/>
          </a:xfrm>
          <a:prstGeom prst="rect">
            <a:avLst/>
          </a:prstGeom>
        </p:spPr>
      </p:pic>
      <p:sp>
        <p:nvSpPr>
          <p:cNvPr id="6" name="Title 5">
            <a:extLst>
              <a:ext uri="{FF2B5EF4-FFF2-40B4-BE49-F238E27FC236}">
                <a16:creationId xmlns:a16="http://schemas.microsoft.com/office/drawing/2014/main" id="{1299D0E0-C81C-D842-A205-B08E20857A46}"/>
              </a:ext>
            </a:extLst>
          </p:cNvPr>
          <p:cNvSpPr>
            <a:spLocks noGrp="1"/>
          </p:cNvSpPr>
          <p:nvPr>
            <p:ph type="title"/>
          </p:nvPr>
        </p:nvSpPr>
        <p:spPr/>
        <p:txBody>
          <a:bodyPr>
            <a:normAutofit/>
          </a:bodyPr>
          <a:lstStyle/>
          <a:p>
            <a:r>
              <a:rPr lang="en-US" sz="2400" dirty="0"/>
              <a:t>Scatter plots of normal and outlier data points</a:t>
            </a:r>
            <a:endParaRPr lang="en-US" sz="2400" b="1" spc="15" dirty="0">
              <a:ea typeface="+mn-ea"/>
            </a:endParaRPr>
          </a:p>
        </p:txBody>
      </p:sp>
    </p:spTree>
    <p:extLst>
      <p:ext uri="{BB962C8B-B14F-4D97-AF65-F5344CB8AC3E}">
        <p14:creationId xmlns:p14="http://schemas.microsoft.com/office/powerpoint/2010/main" val="4968628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0534949-2371-4AAD-B2A0-5CF5E5A2296C}"/>
              </a:ext>
            </a:extLst>
          </p:cNvPr>
          <p:cNvSpPr>
            <a:spLocks noGrp="1"/>
          </p:cNvSpPr>
          <p:nvPr>
            <p:ph type="title"/>
          </p:nvPr>
        </p:nvSpPr>
        <p:spPr>
          <a:xfrm>
            <a:off x="0" y="0"/>
            <a:ext cx="12192000" cy="1325563"/>
          </a:xfrm>
        </p:spPr>
        <p:txBody>
          <a:bodyPr/>
          <a:lstStyle/>
          <a:p>
            <a:r>
              <a:rPr lang="en-US" dirty="0"/>
              <a:t>Density based clustering</a:t>
            </a:r>
          </a:p>
        </p:txBody>
      </p:sp>
      <p:sp>
        <p:nvSpPr>
          <p:cNvPr id="5" name="Content Placeholder 4">
            <a:extLst>
              <a:ext uri="{FF2B5EF4-FFF2-40B4-BE49-F238E27FC236}">
                <a16:creationId xmlns:a16="http://schemas.microsoft.com/office/drawing/2014/main" id="{1474B5BB-381C-CB4D-83C3-4F7FF11D5E68}"/>
              </a:ext>
            </a:extLst>
          </p:cNvPr>
          <p:cNvSpPr>
            <a:spLocks noGrp="1"/>
          </p:cNvSpPr>
          <p:nvPr>
            <p:ph idx="1"/>
          </p:nvPr>
        </p:nvSpPr>
        <p:spPr/>
        <p:txBody>
          <a:bodyPr/>
          <a:lstStyle/>
          <a:p>
            <a:endParaRPr lang="en-US"/>
          </a:p>
        </p:txBody>
      </p:sp>
      <p:pic>
        <p:nvPicPr>
          <p:cNvPr id="2" name="Picture 1">
            <a:extLst>
              <a:ext uri="{FF2B5EF4-FFF2-40B4-BE49-F238E27FC236}">
                <a16:creationId xmlns:a16="http://schemas.microsoft.com/office/drawing/2014/main" id="{FC5892B3-E298-4114-BD19-6B46F10262A9}"/>
              </a:ext>
            </a:extLst>
          </p:cNvPr>
          <p:cNvPicPr>
            <a:picLocks noChangeAspect="1"/>
          </p:cNvPicPr>
          <p:nvPr/>
        </p:nvPicPr>
        <p:blipFill>
          <a:blip r:embed="rId2"/>
          <a:stretch>
            <a:fillRect/>
          </a:stretch>
        </p:blipFill>
        <p:spPr>
          <a:xfrm>
            <a:off x="1066800" y="1209461"/>
            <a:ext cx="10058400" cy="5456115"/>
          </a:xfrm>
          <a:prstGeom prst="rect">
            <a:avLst/>
          </a:prstGeom>
        </p:spPr>
      </p:pic>
    </p:spTree>
    <p:extLst>
      <p:ext uri="{BB962C8B-B14F-4D97-AF65-F5344CB8AC3E}">
        <p14:creationId xmlns:p14="http://schemas.microsoft.com/office/powerpoint/2010/main" val="38191994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0534949-2371-4AAD-B2A0-5CF5E5A2296C}"/>
              </a:ext>
            </a:extLst>
          </p:cNvPr>
          <p:cNvSpPr>
            <a:spLocks noGrp="1"/>
          </p:cNvSpPr>
          <p:nvPr>
            <p:ph type="title"/>
          </p:nvPr>
        </p:nvSpPr>
        <p:spPr>
          <a:xfrm>
            <a:off x="0" y="0"/>
            <a:ext cx="12192000" cy="1325563"/>
          </a:xfrm>
        </p:spPr>
        <p:txBody>
          <a:bodyPr/>
          <a:lstStyle/>
          <a:p>
            <a:r>
              <a:rPr lang="en-US" dirty="0"/>
              <a:t>temporal</a:t>
            </a:r>
          </a:p>
        </p:txBody>
      </p:sp>
      <p:pic>
        <p:nvPicPr>
          <p:cNvPr id="2" name="Content Placeholder 1">
            <a:extLst>
              <a:ext uri="{FF2B5EF4-FFF2-40B4-BE49-F238E27FC236}">
                <a16:creationId xmlns:a16="http://schemas.microsoft.com/office/drawing/2014/main" id="{625292D2-3E99-DC42-B84F-80DB4E340C1F}"/>
              </a:ext>
            </a:extLst>
          </p:cNvPr>
          <p:cNvPicPr>
            <a:picLocks noGrp="1" noChangeAspect="1"/>
          </p:cNvPicPr>
          <p:nvPr>
            <p:ph idx="1"/>
          </p:nvPr>
        </p:nvPicPr>
        <p:blipFill>
          <a:blip r:embed="rId2"/>
          <a:stretch>
            <a:fillRect/>
          </a:stretch>
        </p:blipFill>
        <p:spPr>
          <a:xfrm>
            <a:off x="2228144" y="1825625"/>
            <a:ext cx="7735712" cy="4351338"/>
          </a:xfrm>
        </p:spPr>
      </p:pic>
      <p:pic>
        <p:nvPicPr>
          <p:cNvPr id="3" name="Picture 2">
            <a:extLst>
              <a:ext uri="{FF2B5EF4-FFF2-40B4-BE49-F238E27FC236}">
                <a16:creationId xmlns:a16="http://schemas.microsoft.com/office/drawing/2014/main" id="{D533B294-D3A8-4B0A-AF93-A74B950106B5}"/>
              </a:ext>
            </a:extLst>
          </p:cNvPr>
          <p:cNvPicPr>
            <a:picLocks noChangeAspect="1"/>
          </p:cNvPicPr>
          <p:nvPr/>
        </p:nvPicPr>
        <p:blipFill>
          <a:blip r:embed="rId3"/>
          <a:stretch>
            <a:fillRect/>
          </a:stretch>
        </p:blipFill>
        <p:spPr>
          <a:xfrm>
            <a:off x="1068926" y="1572022"/>
            <a:ext cx="10341951" cy="5033979"/>
          </a:xfrm>
          <a:prstGeom prst="rect">
            <a:avLst/>
          </a:prstGeom>
        </p:spPr>
      </p:pic>
    </p:spTree>
    <p:extLst>
      <p:ext uri="{BB962C8B-B14F-4D97-AF65-F5344CB8AC3E}">
        <p14:creationId xmlns:p14="http://schemas.microsoft.com/office/powerpoint/2010/main" val="34075272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8559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A6E70-DC05-084F-AD8F-CEE42D02A8F7}"/>
              </a:ext>
            </a:extLst>
          </p:cNvPr>
          <p:cNvSpPr>
            <a:spLocks noGrp="1"/>
          </p:cNvSpPr>
          <p:nvPr>
            <p:ph type="title"/>
          </p:nvPr>
        </p:nvSpPr>
        <p:spPr/>
        <p:txBody>
          <a:bodyPr/>
          <a:lstStyle/>
          <a:p>
            <a:r>
              <a:rPr lang="en" dirty="0"/>
              <a:t>In some cases, the measurement itself leads to actions</a:t>
            </a:r>
            <a:endParaRPr lang="en-US" dirty="0"/>
          </a:p>
        </p:txBody>
      </p:sp>
      <p:sp>
        <p:nvSpPr>
          <p:cNvPr id="4" name="Slide Number Placeholder 3">
            <a:extLst>
              <a:ext uri="{FF2B5EF4-FFF2-40B4-BE49-F238E27FC236}">
                <a16:creationId xmlns:a16="http://schemas.microsoft.com/office/drawing/2014/main" id="{A9EB6908-EA84-9E4F-B7FD-2A6F3F356DF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0DDB0A-888B-469C-95C7-F248D335DDDC}" type="slidenum">
              <a:rPr kumimoji="0" lang="en-US" sz="2000" b="0" i="0" u="none" strike="noStrike" kern="1200" cap="none" spc="0" normalizeH="0" baseline="0" noProof="0" smtClean="0">
                <a:ln>
                  <a:noFill/>
                </a:ln>
                <a:solidFill>
                  <a:srgbClr val="999999"/>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2000" b="0" i="0" u="none" strike="noStrike" kern="1200" cap="none" spc="0" normalizeH="0" baseline="0" noProof="0">
              <a:ln>
                <a:noFill/>
              </a:ln>
              <a:solidFill>
                <a:srgbClr val="999999"/>
              </a:solidFill>
              <a:effectLst/>
              <a:uLnTx/>
              <a:uFillTx/>
              <a:latin typeface="Arial" panose="020B0604020202020204" pitchFamily="34" charset="0"/>
              <a:ea typeface="+mn-ea"/>
              <a:cs typeface="Arial" panose="020B0604020202020204" pitchFamily="34" charset="0"/>
            </a:endParaRPr>
          </a:p>
        </p:txBody>
      </p:sp>
      <p:pic>
        <p:nvPicPr>
          <p:cNvPr id="5" name="Google Shape;1147;p150">
            <a:extLst>
              <a:ext uri="{FF2B5EF4-FFF2-40B4-BE49-F238E27FC236}">
                <a16:creationId xmlns:a16="http://schemas.microsoft.com/office/drawing/2014/main" id="{F50E359C-3DEA-224D-8E1C-4106B9843C6F}"/>
              </a:ext>
            </a:extLst>
          </p:cNvPr>
          <p:cNvPicPr preferRelativeResize="0"/>
          <p:nvPr/>
        </p:nvPicPr>
        <p:blipFill>
          <a:blip r:embed="rId3">
            <a:alphaModFix/>
          </a:blip>
          <a:stretch>
            <a:fillRect/>
          </a:stretch>
        </p:blipFill>
        <p:spPr>
          <a:xfrm>
            <a:off x="1686167" y="1274668"/>
            <a:ext cx="6788700" cy="4803067"/>
          </a:xfrm>
          <a:prstGeom prst="rect">
            <a:avLst/>
          </a:prstGeom>
          <a:noFill/>
          <a:ln>
            <a:noFill/>
          </a:ln>
        </p:spPr>
      </p:pic>
      <p:sp>
        <p:nvSpPr>
          <p:cNvPr id="6" name="Google Shape;1149;p150">
            <a:extLst>
              <a:ext uri="{FF2B5EF4-FFF2-40B4-BE49-F238E27FC236}">
                <a16:creationId xmlns:a16="http://schemas.microsoft.com/office/drawing/2014/main" id="{883E0EB0-41BE-4E48-B001-453F2DE0C669}"/>
              </a:ext>
            </a:extLst>
          </p:cNvPr>
          <p:cNvSpPr txBox="1">
            <a:spLocks/>
          </p:cNvSpPr>
          <p:nvPr/>
        </p:nvSpPr>
        <p:spPr>
          <a:xfrm>
            <a:off x="8474867" y="2941733"/>
            <a:ext cx="3614000" cy="4340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999999"/>
                </a:solidFill>
                <a:latin typeface="Arial" panose="020B0604020202020204" pitchFamily="34" charset="0"/>
                <a:ea typeface="Roboto" panose="020B0604020202020204" charset="0"/>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999999"/>
                </a:solidFill>
                <a:latin typeface="Arial" panose="020B0604020202020204" pitchFamily="34" charset="0"/>
                <a:ea typeface="Roboto" panose="020B0604020202020204" charset="0"/>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999999"/>
                </a:solidFill>
                <a:latin typeface="Arial" panose="020B0604020202020204" pitchFamily="34" charset="0"/>
                <a:ea typeface="Roboto" panose="020B0604020202020204" charset="0"/>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999999"/>
                </a:solidFill>
                <a:latin typeface="Arial" panose="020B0604020202020204" pitchFamily="34" charset="0"/>
                <a:ea typeface="Roboto" panose="020B0604020202020204" charset="0"/>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999999"/>
                </a:solidFill>
                <a:latin typeface="Arial" panose="020B0604020202020204" pitchFamily="34" charset="0"/>
                <a:ea typeface="Roboto" panose="020B060402020202020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1333"/>
              </a:spcAft>
              <a:buClr>
                <a:prstClr val="black"/>
              </a:buClr>
              <a:buSzPts val="1100"/>
              <a:buFont typeface="Arial" panose="020B0604020202020204" pitchFamily="34" charset="0"/>
              <a:buNone/>
              <a:tabLst/>
              <a:defRPr/>
            </a:pPr>
            <a:r>
              <a:rPr kumimoji="0" lang="en-US" sz="1867"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Predictive maintenance</a:t>
            </a:r>
            <a:endParaRPr kumimoji="0" lang="en-US" sz="1867" b="0" i="0" u="none" strike="noStrike" kern="1200" cap="none" spc="0" normalizeH="0" baseline="0" noProof="0">
              <a:ln>
                <a:noFill/>
              </a:ln>
              <a:solidFill>
                <a:srgbClr val="999999"/>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2609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ADEFB-FBA1-B84E-930F-0D38CF92F02A}"/>
              </a:ext>
            </a:extLst>
          </p:cNvPr>
          <p:cNvSpPr>
            <a:spLocks noGrp="1"/>
          </p:cNvSpPr>
          <p:nvPr>
            <p:ph type="title"/>
          </p:nvPr>
        </p:nvSpPr>
        <p:spPr/>
        <p:txBody>
          <a:bodyPr/>
          <a:lstStyle/>
          <a:p>
            <a:r>
              <a:rPr lang="en" dirty="0"/>
              <a:t>The measurements might be proxies for things we care about</a:t>
            </a:r>
            <a:endParaRPr lang="en-US" dirty="0"/>
          </a:p>
        </p:txBody>
      </p:sp>
      <p:sp>
        <p:nvSpPr>
          <p:cNvPr id="4" name="Slide Number Placeholder 3">
            <a:extLst>
              <a:ext uri="{FF2B5EF4-FFF2-40B4-BE49-F238E27FC236}">
                <a16:creationId xmlns:a16="http://schemas.microsoft.com/office/drawing/2014/main" id="{7F721D7B-D6AC-724C-8CF0-3C52319E322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0DDB0A-888B-469C-95C7-F248D335DDDC}" type="slidenum">
              <a:rPr kumimoji="0" lang="en-US" sz="2000" b="0" i="0" u="none" strike="noStrike" kern="1200" cap="none" spc="0" normalizeH="0" baseline="0" noProof="0" smtClean="0">
                <a:ln>
                  <a:noFill/>
                </a:ln>
                <a:solidFill>
                  <a:srgbClr val="999999"/>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2000" b="0" i="0" u="none" strike="noStrike" kern="1200" cap="none" spc="0" normalizeH="0" baseline="0" noProof="0">
              <a:ln>
                <a:noFill/>
              </a:ln>
              <a:solidFill>
                <a:srgbClr val="999999"/>
              </a:solidFill>
              <a:effectLst/>
              <a:uLnTx/>
              <a:uFillTx/>
              <a:latin typeface="Arial" panose="020B0604020202020204" pitchFamily="34" charset="0"/>
              <a:ea typeface="+mn-ea"/>
              <a:cs typeface="Arial" panose="020B0604020202020204" pitchFamily="34" charset="0"/>
            </a:endParaRPr>
          </a:p>
        </p:txBody>
      </p:sp>
      <p:pic>
        <p:nvPicPr>
          <p:cNvPr id="5" name="Google Shape;1154;p151">
            <a:extLst>
              <a:ext uri="{FF2B5EF4-FFF2-40B4-BE49-F238E27FC236}">
                <a16:creationId xmlns:a16="http://schemas.microsoft.com/office/drawing/2014/main" id="{3F12E21C-485A-8A4B-92E5-92A2970C49E0}"/>
              </a:ext>
            </a:extLst>
          </p:cNvPr>
          <p:cNvPicPr preferRelativeResize="0"/>
          <p:nvPr/>
        </p:nvPicPr>
        <p:blipFill>
          <a:blip r:embed="rId2">
            <a:alphaModFix/>
          </a:blip>
          <a:stretch>
            <a:fillRect/>
          </a:stretch>
        </p:blipFill>
        <p:spPr>
          <a:xfrm>
            <a:off x="1867100" y="1496985"/>
            <a:ext cx="7074400" cy="4898700"/>
          </a:xfrm>
          <a:prstGeom prst="rect">
            <a:avLst/>
          </a:prstGeom>
          <a:noFill/>
          <a:ln>
            <a:noFill/>
          </a:ln>
        </p:spPr>
      </p:pic>
      <p:sp>
        <p:nvSpPr>
          <p:cNvPr id="6" name="Google Shape;1156;p151">
            <a:extLst>
              <a:ext uri="{FF2B5EF4-FFF2-40B4-BE49-F238E27FC236}">
                <a16:creationId xmlns:a16="http://schemas.microsoft.com/office/drawing/2014/main" id="{48DD4DF5-8F90-2F47-AC9B-C4F9957DFB14}"/>
              </a:ext>
            </a:extLst>
          </p:cNvPr>
          <p:cNvSpPr txBox="1">
            <a:spLocks/>
          </p:cNvSpPr>
          <p:nvPr/>
        </p:nvSpPr>
        <p:spPr>
          <a:xfrm>
            <a:off x="9157533" y="2898233"/>
            <a:ext cx="2346400" cy="7000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999999"/>
                </a:solidFill>
                <a:latin typeface="Arial" panose="020B0604020202020204" pitchFamily="34" charset="0"/>
                <a:ea typeface="Roboto" panose="020B0604020202020204" charset="0"/>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999999"/>
                </a:solidFill>
                <a:latin typeface="Arial" panose="020B0604020202020204" pitchFamily="34" charset="0"/>
                <a:ea typeface="Roboto" panose="020B0604020202020204" charset="0"/>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999999"/>
                </a:solidFill>
                <a:latin typeface="Arial" panose="020B0604020202020204" pitchFamily="34" charset="0"/>
                <a:ea typeface="Roboto" panose="020B0604020202020204" charset="0"/>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999999"/>
                </a:solidFill>
                <a:latin typeface="Arial" panose="020B0604020202020204" pitchFamily="34" charset="0"/>
                <a:ea typeface="Roboto" panose="020B0604020202020204" charset="0"/>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999999"/>
                </a:solidFill>
                <a:latin typeface="Arial" panose="020B0604020202020204" pitchFamily="34" charset="0"/>
                <a:ea typeface="Roboto" panose="020B060402020202020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1333"/>
              </a:spcAft>
              <a:buClr>
                <a:prstClr val="black"/>
              </a:buClr>
              <a:buSzPts val="1100"/>
              <a:buFont typeface="Arial" panose="020B0604020202020204" pitchFamily="34" charset="0"/>
              <a:buNone/>
              <a:tabLst/>
              <a:defRPr/>
            </a:pPr>
            <a:r>
              <a:rPr kumimoji="0" lang="en-US" sz="1867"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IoT sensor data</a:t>
            </a:r>
            <a:endParaRPr kumimoji="0" lang="en-US" sz="1867" b="0" i="0" u="none" strike="noStrike" kern="1200" cap="none" spc="0" normalizeH="0" baseline="0" noProof="0">
              <a:ln>
                <a:noFill/>
              </a:ln>
              <a:solidFill>
                <a:srgbClr val="999999"/>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90252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F955A9B-C2D2-0D4B-9258-4B12806C58DA}"/>
              </a:ext>
            </a:extLst>
          </p:cNvPr>
          <p:cNvSpPr>
            <a:spLocks noGrp="1"/>
          </p:cNvSpPr>
          <p:nvPr>
            <p:ph type="title"/>
          </p:nvPr>
        </p:nvSpPr>
        <p:spPr/>
        <p:txBody>
          <a:bodyPr/>
          <a:lstStyle/>
          <a:p>
            <a:r>
              <a:rPr lang="en-US" dirty="0"/>
              <a:t>Convolution looks at only the last few samples of the sequence </a:t>
            </a:r>
          </a:p>
        </p:txBody>
      </p:sp>
      <p:sp>
        <p:nvSpPr>
          <p:cNvPr id="5" name="Slide Number Placeholder 4">
            <a:extLst>
              <a:ext uri="{FF2B5EF4-FFF2-40B4-BE49-F238E27FC236}">
                <a16:creationId xmlns:a16="http://schemas.microsoft.com/office/drawing/2014/main" id="{FA75B6A7-151E-5C4B-BDAE-20926F9165B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2000" b="0" i="0" u="none" strike="noStrike" kern="1200" cap="none" spc="0" normalizeH="0" baseline="0" noProof="0" smtClean="0">
                <a:ln>
                  <a:noFill/>
                </a:ln>
                <a:solidFill>
                  <a:srgbClr val="999999"/>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 sz="2000" b="0" i="0" u="none" strike="noStrike" kern="1200" cap="none" spc="0" normalizeH="0" baseline="0" noProof="0">
              <a:ln>
                <a:noFill/>
              </a:ln>
              <a:solidFill>
                <a:srgbClr val="999999"/>
              </a:solidFill>
              <a:effectLst/>
              <a:uLnTx/>
              <a:uFillTx/>
              <a:latin typeface="Arial" panose="020B0604020202020204" pitchFamily="34" charset="0"/>
              <a:ea typeface="+mn-ea"/>
              <a:cs typeface="Arial" panose="020B0604020202020204" pitchFamily="34" charset="0"/>
            </a:endParaRPr>
          </a:p>
        </p:txBody>
      </p:sp>
      <p:sp>
        <p:nvSpPr>
          <p:cNvPr id="8" name="Google Shape;1369;p168">
            <a:extLst>
              <a:ext uri="{FF2B5EF4-FFF2-40B4-BE49-F238E27FC236}">
                <a16:creationId xmlns:a16="http://schemas.microsoft.com/office/drawing/2014/main" id="{BA765602-2C3D-014E-9290-78A208B80302}"/>
              </a:ext>
            </a:extLst>
          </p:cNvPr>
          <p:cNvSpPr/>
          <p:nvPr/>
        </p:nvSpPr>
        <p:spPr>
          <a:xfrm>
            <a:off x="573867" y="2937973"/>
            <a:ext cx="513200" cy="5132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25000" noProof="0">
              <a:ln>
                <a:noFill/>
              </a:ln>
              <a:solidFill>
                <a:prstClr val="black"/>
              </a:solidFill>
              <a:effectLst/>
              <a:uLnTx/>
              <a:uFillTx/>
              <a:latin typeface="Roboto"/>
              <a:ea typeface="Roboto"/>
              <a:cs typeface="Roboto"/>
              <a:sym typeface="Roboto"/>
            </a:endParaRPr>
          </a:p>
        </p:txBody>
      </p:sp>
      <p:sp>
        <p:nvSpPr>
          <p:cNvPr id="9" name="Google Shape;1370;p168">
            <a:extLst>
              <a:ext uri="{FF2B5EF4-FFF2-40B4-BE49-F238E27FC236}">
                <a16:creationId xmlns:a16="http://schemas.microsoft.com/office/drawing/2014/main" id="{B1DA547F-69CB-0349-8749-C231921B44A2}"/>
              </a:ext>
            </a:extLst>
          </p:cNvPr>
          <p:cNvSpPr/>
          <p:nvPr/>
        </p:nvSpPr>
        <p:spPr>
          <a:xfrm>
            <a:off x="1183467" y="2937973"/>
            <a:ext cx="513200" cy="5132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Google Shape;1371;p168">
            <a:extLst>
              <a:ext uri="{FF2B5EF4-FFF2-40B4-BE49-F238E27FC236}">
                <a16:creationId xmlns:a16="http://schemas.microsoft.com/office/drawing/2014/main" id="{E0180577-F6DF-8248-8A4D-D9D5232BC968}"/>
              </a:ext>
            </a:extLst>
          </p:cNvPr>
          <p:cNvSpPr/>
          <p:nvPr/>
        </p:nvSpPr>
        <p:spPr>
          <a:xfrm>
            <a:off x="1793067" y="2937973"/>
            <a:ext cx="513200" cy="5132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Google Shape;1372;p168">
            <a:extLst>
              <a:ext uri="{FF2B5EF4-FFF2-40B4-BE49-F238E27FC236}">
                <a16:creationId xmlns:a16="http://schemas.microsoft.com/office/drawing/2014/main" id="{5322E160-28FE-E541-93D7-82EBE84B8518}"/>
              </a:ext>
            </a:extLst>
          </p:cNvPr>
          <p:cNvSpPr/>
          <p:nvPr/>
        </p:nvSpPr>
        <p:spPr>
          <a:xfrm>
            <a:off x="2402667" y="2937973"/>
            <a:ext cx="513200" cy="5132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Google Shape;1373;p168">
            <a:extLst>
              <a:ext uri="{FF2B5EF4-FFF2-40B4-BE49-F238E27FC236}">
                <a16:creationId xmlns:a16="http://schemas.microsoft.com/office/drawing/2014/main" id="{93031ED2-1C74-0444-B2CE-0A881261AA4C}"/>
              </a:ext>
            </a:extLst>
          </p:cNvPr>
          <p:cNvSpPr/>
          <p:nvPr/>
        </p:nvSpPr>
        <p:spPr>
          <a:xfrm>
            <a:off x="3012267" y="2937973"/>
            <a:ext cx="513200" cy="5132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Google Shape;1374;p168">
            <a:extLst>
              <a:ext uri="{FF2B5EF4-FFF2-40B4-BE49-F238E27FC236}">
                <a16:creationId xmlns:a16="http://schemas.microsoft.com/office/drawing/2014/main" id="{AAA2E54D-8565-214C-8E1D-7524C65BA1F3}"/>
              </a:ext>
            </a:extLst>
          </p:cNvPr>
          <p:cNvSpPr/>
          <p:nvPr/>
        </p:nvSpPr>
        <p:spPr>
          <a:xfrm>
            <a:off x="3621867" y="2937973"/>
            <a:ext cx="513200" cy="5132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Google Shape;1375;p168">
            <a:extLst>
              <a:ext uri="{FF2B5EF4-FFF2-40B4-BE49-F238E27FC236}">
                <a16:creationId xmlns:a16="http://schemas.microsoft.com/office/drawing/2014/main" id="{6BD3BF57-E267-AA48-84D2-48000E0DEF3A}"/>
              </a:ext>
            </a:extLst>
          </p:cNvPr>
          <p:cNvSpPr/>
          <p:nvPr/>
        </p:nvSpPr>
        <p:spPr>
          <a:xfrm>
            <a:off x="4231467" y="2937973"/>
            <a:ext cx="513200" cy="5132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Google Shape;1376;p168">
            <a:extLst>
              <a:ext uri="{FF2B5EF4-FFF2-40B4-BE49-F238E27FC236}">
                <a16:creationId xmlns:a16="http://schemas.microsoft.com/office/drawing/2014/main" id="{8621E6D7-20D8-3046-BC1C-D94D4DCCF7BF}"/>
              </a:ext>
            </a:extLst>
          </p:cNvPr>
          <p:cNvSpPr/>
          <p:nvPr/>
        </p:nvSpPr>
        <p:spPr>
          <a:xfrm>
            <a:off x="4841067" y="2937973"/>
            <a:ext cx="513200" cy="5132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6" name="Google Shape;1377;p168">
            <a:extLst>
              <a:ext uri="{FF2B5EF4-FFF2-40B4-BE49-F238E27FC236}">
                <a16:creationId xmlns:a16="http://schemas.microsoft.com/office/drawing/2014/main" id="{79BCCA7C-6893-874A-B1AB-BD1607DFDE3B}"/>
              </a:ext>
            </a:extLst>
          </p:cNvPr>
          <p:cNvCxnSpPr>
            <a:stCxn id="13" idx="4"/>
            <a:endCxn id="18" idx="0"/>
          </p:cNvCxnSpPr>
          <p:nvPr/>
        </p:nvCxnSpPr>
        <p:spPr>
          <a:xfrm flipH="1">
            <a:off x="3268867" y="3451173"/>
            <a:ext cx="609600" cy="1259200"/>
          </a:xfrm>
          <a:prstGeom prst="straightConnector1">
            <a:avLst/>
          </a:prstGeom>
          <a:noFill/>
          <a:ln w="9525" cap="flat" cmpd="sng">
            <a:solidFill>
              <a:schemeClr val="dk2"/>
            </a:solidFill>
            <a:prstDash val="solid"/>
            <a:round/>
            <a:headEnd type="none" w="med" len="med"/>
            <a:tailEnd type="stealth" w="med" len="med"/>
          </a:ln>
        </p:spPr>
      </p:cxnSp>
      <p:cxnSp>
        <p:nvCxnSpPr>
          <p:cNvPr id="17" name="Google Shape;1379;p168">
            <a:extLst>
              <a:ext uri="{FF2B5EF4-FFF2-40B4-BE49-F238E27FC236}">
                <a16:creationId xmlns:a16="http://schemas.microsoft.com/office/drawing/2014/main" id="{C436AED5-89FA-204B-8B86-DEF79D277528}"/>
              </a:ext>
            </a:extLst>
          </p:cNvPr>
          <p:cNvCxnSpPr>
            <a:stCxn id="14" idx="4"/>
            <a:endCxn id="18" idx="0"/>
          </p:cNvCxnSpPr>
          <p:nvPr/>
        </p:nvCxnSpPr>
        <p:spPr>
          <a:xfrm flipH="1">
            <a:off x="3268867" y="3451173"/>
            <a:ext cx="1219200" cy="1259200"/>
          </a:xfrm>
          <a:prstGeom prst="straightConnector1">
            <a:avLst/>
          </a:prstGeom>
          <a:noFill/>
          <a:ln w="9525" cap="flat" cmpd="sng">
            <a:solidFill>
              <a:schemeClr val="dk2"/>
            </a:solidFill>
            <a:prstDash val="solid"/>
            <a:round/>
            <a:headEnd type="none" w="med" len="med"/>
            <a:tailEnd type="stealth" w="med" len="med"/>
          </a:ln>
        </p:spPr>
      </p:cxnSp>
      <p:sp>
        <p:nvSpPr>
          <p:cNvPr id="18" name="Google Shape;1378;p168">
            <a:extLst>
              <a:ext uri="{FF2B5EF4-FFF2-40B4-BE49-F238E27FC236}">
                <a16:creationId xmlns:a16="http://schemas.microsoft.com/office/drawing/2014/main" id="{A7A482DD-6802-5E48-842F-345C61ACD67D}"/>
              </a:ext>
            </a:extLst>
          </p:cNvPr>
          <p:cNvSpPr/>
          <p:nvPr/>
        </p:nvSpPr>
        <p:spPr>
          <a:xfrm>
            <a:off x="3012267" y="4710373"/>
            <a:ext cx="513200" cy="513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9" name="Google Shape;1380;p168">
            <a:extLst>
              <a:ext uri="{FF2B5EF4-FFF2-40B4-BE49-F238E27FC236}">
                <a16:creationId xmlns:a16="http://schemas.microsoft.com/office/drawing/2014/main" id="{F159F368-591E-D049-82A1-BA3953FC721C}"/>
              </a:ext>
            </a:extLst>
          </p:cNvPr>
          <p:cNvCxnSpPr>
            <a:stCxn id="18" idx="6"/>
            <a:endCxn id="15" idx="4"/>
          </p:cNvCxnSpPr>
          <p:nvPr/>
        </p:nvCxnSpPr>
        <p:spPr>
          <a:xfrm rot="10800000" flipH="1">
            <a:off x="3525467" y="3451373"/>
            <a:ext cx="1572400" cy="1515600"/>
          </a:xfrm>
          <a:prstGeom prst="bentConnector2">
            <a:avLst/>
          </a:prstGeom>
          <a:noFill/>
          <a:ln w="19050" cap="flat" cmpd="sng">
            <a:solidFill>
              <a:schemeClr val="accent1"/>
            </a:solidFill>
            <a:prstDash val="solid"/>
            <a:round/>
            <a:headEnd type="none" w="med" len="med"/>
            <a:tailEnd type="stealth" w="med" len="med"/>
          </a:ln>
        </p:spPr>
      </p:cxnSp>
      <p:sp>
        <p:nvSpPr>
          <p:cNvPr id="20" name="Google Shape;1381;p168">
            <a:extLst>
              <a:ext uri="{FF2B5EF4-FFF2-40B4-BE49-F238E27FC236}">
                <a16:creationId xmlns:a16="http://schemas.microsoft.com/office/drawing/2014/main" id="{3B837856-5858-214E-91D7-350B6DB081D9}"/>
              </a:ext>
            </a:extLst>
          </p:cNvPr>
          <p:cNvSpPr txBox="1"/>
          <p:nvPr/>
        </p:nvSpPr>
        <p:spPr>
          <a:xfrm>
            <a:off x="4000860" y="2328969"/>
            <a:ext cx="1028000" cy="6652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black"/>
                </a:solidFill>
                <a:effectLst/>
                <a:uLnTx/>
                <a:uFillTx/>
                <a:latin typeface="Roboto"/>
                <a:ea typeface="Roboto"/>
                <a:cs typeface="Roboto"/>
                <a:sym typeface="Roboto"/>
              </a:rPr>
              <a:t>x</a:t>
            </a:r>
            <a:r>
              <a:rPr kumimoji="0" lang="en" sz="2400" b="0" i="0" u="none" strike="noStrike" kern="1200" cap="none" spc="0" normalizeH="0" baseline="-25000" noProof="0">
                <a:ln>
                  <a:noFill/>
                </a:ln>
                <a:solidFill>
                  <a:prstClr val="black"/>
                </a:solidFill>
                <a:effectLst/>
                <a:uLnTx/>
                <a:uFillTx/>
                <a:latin typeface="Roboto"/>
                <a:ea typeface="Roboto"/>
                <a:cs typeface="Roboto"/>
                <a:sym typeface="Roboto"/>
              </a:rPr>
              <a:t>k-1</a:t>
            </a:r>
            <a:endParaRPr kumimoji="0" sz="2400" b="0" i="0" u="none" strike="noStrike" kern="1200" cap="none" spc="0" normalizeH="0" baseline="-25000" noProof="0">
              <a:ln>
                <a:noFill/>
              </a:ln>
              <a:solidFill>
                <a:prstClr val="black"/>
              </a:solidFill>
              <a:effectLst/>
              <a:uLnTx/>
              <a:uFillTx/>
              <a:latin typeface="Roboto"/>
              <a:ea typeface="Roboto"/>
              <a:cs typeface="Roboto"/>
              <a:sym typeface="Roboto"/>
            </a:endParaRPr>
          </a:p>
        </p:txBody>
      </p:sp>
      <p:sp>
        <p:nvSpPr>
          <p:cNvPr id="21" name="Google Shape;1382;p168">
            <a:extLst>
              <a:ext uri="{FF2B5EF4-FFF2-40B4-BE49-F238E27FC236}">
                <a16:creationId xmlns:a16="http://schemas.microsoft.com/office/drawing/2014/main" id="{AD6A8B46-EEA6-444D-817F-1EB64C62B82F}"/>
              </a:ext>
            </a:extLst>
          </p:cNvPr>
          <p:cNvSpPr txBox="1"/>
          <p:nvPr/>
        </p:nvSpPr>
        <p:spPr>
          <a:xfrm>
            <a:off x="343265" y="2328973"/>
            <a:ext cx="840400" cy="6652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black"/>
                </a:solidFill>
                <a:effectLst/>
                <a:uLnTx/>
                <a:uFillTx/>
                <a:latin typeface="Roboto"/>
                <a:ea typeface="Roboto"/>
                <a:cs typeface="Roboto"/>
                <a:sym typeface="Roboto"/>
              </a:rPr>
              <a:t>x</a:t>
            </a:r>
            <a:r>
              <a:rPr kumimoji="0" lang="en" sz="2400" b="0" i="0" u="none" strike="noStrike" kern="1200" cap="none" spc="0" normalizeH="0" baseline="-25000" noProof="0">
                <a:ln>
                  <a:noFill/>
                </a:ln>
                <a:solidFill>
                  <a:prstClr val="black"/>
                </a:solidFill>
                <a:effectLst/>
                <a:uLnTx/>
                <a:uFillTx/>
                <a:latin typeface="Roboto"/>
                <a:ea typeface="Roboto"/>
                <a:cs typeface="Roboto"/>
                <a:sym typeface="Roboto"/>
              </a:rPr>
              <a:t>0</a:t>
            </a:r>
            <a:endParaRPr kumimoji="0" sz="2400" b="0" i="0" u="none" strike="noStrike" kern="1200" cap="none" spc="0" normalizeH="0" baseline="-25000" noProof="0">
              <a:ln>
                <a:noFill/>
              </a:ln>
              <a:solidFill>
                <a:prstClr val="black"/>
              </a:solidFill>
              <a:effectLst/>
              <a:uLnTx/>
              <a:uFillTx/>
              <a:latin typeface="Roboto"/>
              <a:ea typeface="Roboto"/>
              <a:cs typeface="Roboto"/>
              <a:sym typeface="Roboto"/>
            </a:endParaRPr>
          </a:p>
        </p:txBody>
      </p:sp>
      <p:cxnSp>
        <p:nvCxnSpPr>
          <p:cNvPr id="22" name="Google Shape;1383;p168">
            <a:extLst>
              <a:ext uri="{FF2B5EF4-FFF2-40B4-BE49-F238E27FC236}">
                <a16:creationId xmlns:a16="http://schemas.microsoft.com/office/drawing/2014/main" id="{23CBD8BE-0616-BC46-8AB4-643F14257FF6}"/>
              </a:ext>
            </a:extLst>
          </p:cNvPr>
          <p:cNvCxnSpPr>
            <a:stCxn id="12" idx="4"/>
            <a:endCxn id="18" idx="0"/>
          </p:cNvCxnSpPr>
          <p:nvPr/>
        </p:nvCxnSpPr>
        <p:spPr>
          <a:xfrm>
            <a:off x="3268867" y="3451173"/>
            <a:ext cx="0" cy="1259200"/>
          </a:xfrm>
          <a:prstGeom prst="straightConnector1">
            <a:avLst/>
          </a:prstGeom>
          <a:noFill/>
          <a:ln w="9525" cap="flat" cmpd="sng">
            <a:solidFill>
              <a:schemeClr val="dk2"/>
            </a:solidFill>
            <a:prstDash val="solid"/>
            <a:round/>
            <a:headEnd type="none" w="med" len="med"/>
            <a:tailEnd type="stealth" w="med" len="med"/>
          </a:ln>
        </p:spPr>
      </p:cxnSp>
      <p:sp>
        <p:nvSpPr>
          <p:cNvPr id="23" name="Google Shape;1384;p168">
            <a:extLst>
              <a:ext uri="{FF2B5EF4-FFF2-40B4-BE49-F238E27FC236}">
                <a16:creationId xmlns:a16="http://schemas.microsoft.com/office/drawing/2014/main" id="{A76F4F0F-45AB-8845-A6F5-15CA7B4D6BB4}"/>
              </a:ext>
            </a:extLst>
          </p:cNvPr>
          <p:cNvSpPr txBox="1"/>
          <p:nvPr/>
        </p:nvSpPr>
        <p:spPr>
          <a:xfrm>
            <a:off x="6792260" y="2328969"/>
            <a:ext cx="5275471" cy="17596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3200" b="0" i="0" u="none" strike="noStrike" kern="1200" cap="none" spc="0" normalizeH="0" baseline="0" noProof="0" dirty="0">
                <a:ln>
                  <a:noFill/>
                </a:ln>
                <a:solidFill>
                  <a:srgbClr val="00B050"/>
                </a:solidFill>
                <a:effectLst/>
                <a:uLnTx/>
                <a:uFillTx/>
                <a:latin typeface="Chalkduster" panose="03050602040202020205" pitchFamily="66" charset="77"/>
                <a:ea typeface="Indie Flower"/>
                <a:cs typeface="Indie Flower"/>
                <a:sym typeface="Indie Flower"/>
              </a:rPr>
              <a:t>Finite impulse response (FIR) filter is a CNN in disguise</a:t>
            </a:r>
            <a:endParaRPr kumimoji="0" sz="3200" b="0" i="0" u="none" strike="noStrike" kern="1200" cap="none" spc="0" normalizeH="0" baseline="0" noProof="0" dirty="0">
              <a:ln>
                <a:noFill/>
              </a:ln>
              <a:solidFill>
                <a:srgbClr val="00B050"/>
              </a:solidFill>
              <a:effectLst/>
              <a:uLnTx/>
              <a:uFillTx/>
              <a:latin typeface="Chalkduster" panose="03050602040202020205" pitchFamily="66" charset="77"/>
              <a:ea typeface="Indie Flower"/>
              <a:cs typeface="Indie Flower"/>
              <a:sym typeface="Indie Flower"/>
            </a:endParaRPr>
          </a:p>
        </p:txBody>
      </p:sp>
      <p:pic>
        <p:nvPicPr>
          <p:cNvPr id="24" name="Google Shape;1385;p168">
            <a:extLst>
              <a:ext uri="{FF2B5EF4-FFF2-40B4-BE49-F238E27FC236}">
                <a16:creationId xmlns:a16="http://schemas.microsoft.com/office/drawing/2014/main" id="{CED61DFA-975D-8E46-88F9-CBB58576D6E6}"/>
              </a:ext>
            </a:extLst>
          </p:cNvPr>
          <p:cNvPicPr preferRelativeResize="0"/>
          <p:nvPr/>
        </p:nvPicPr>
        <p:blipFill>
          <a:blip r:embed="rId3">
            <a:alphaModFix/>
          </a:blip>
          <a:stretch>
            <a:fillRect/>
          </a:stretch>
        </p:blipFill>
        <p:spPr>
          <a:xfrm>
            <a:off x="7265329" y="4966973"/>
            <a:ext cx="3828807" cy="1152549"/>
          </a:xfrm>
          <a:prstGeom prst="rect">
            <a:avLst/>
          </a:prstGeom>
          <a:noFill/>
          <a:ln>
            <a:noFill/>
          </a:ln>
        </p:spPr>
      </p:pic>
    </p:spTree>
    <p:extLst>
      <p:ext uri="{BB962C8B-B14F-4D97-AF65-F5344CB8AC3E}">
        <p14:creationId xmlns:p14="http://schemas.microsoft.com/office/powerpoint/2010/main" val="717935081"/>
      </p:ext>
    </p:extLst>
  </p:cSld>
  <p:clrMapOvr>
    <a:masterClrMapping/>
  </p:clrMapOvr>
</p:sld>
</file>

<file path=ppt/theme/theme1.xml><?xml version="1.0" encoding="utf-8"?>
<a:theme xmlns:a="http://schemas.openxmlformats.org/drawingml/2006/main" name="Osipov">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sipov" id="{057B6BC1-939C-4E88-8FF7-845F9AD024B6}" vid="{959AA4A2-E2B4-4151-AE20-2C61185DEA92}"/>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sipov_Arial">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682</TotalTime>
  <Words>3619</Words>
  <Application>Microsoft Macintosh PowerPoint</Application>
  <PresentationFormat>Widescreen</PresentationFormat>
  <Paragraphs>512</Paragraphs>
  <Slides>69</Slides>
  <Notes>13</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69</vt:i4>
      </vt:variant>
    </vt:vector>
  </HeadingPairs>
  <TitlesOfParts>
    <vt:vector size="83" baseType="lpstr">
      <vt:lpstr>Arial</vt:lpstr>
      <vt:lpstr>AWORSE+DMSans-Regular</vt:lpstr>
      <vt:lpstr>Calibri</vt:lpstr>
      <vt:lpstr>Calibri Light</vt:lpstr>
      <vt:lpstr>Chalkduster</vt:lpstr>
      <vt:lpstr>Consolas</vt:lpstr>
      <vt:lpstr>Microsoft Sans Serif</vt:lpstr>
      <vt:lpstr>Open Sans</vt:lpstr>
      <vt:lpstr>Roboto</vt:lpstr>
      <vt:lpstr>Times New Roman</vt:lpstr>
      <vt:lpstr>Wingdings</vt:lpstr>
      <vt:lpstr>Osipov</vt:lpstr>
      <vt:lpstr>Custom Design</vt:lpstr>
      <vt:lpstr>Osipov_Arial</vt:lpstr>
      <vt:lpstr>PowerPoint Presentation</vt:lpstr>
      <vt:lpstr>PowerPoint Presentation</vt:lpstr>
      <vt:lpstr>Sequences</vt:lpstr>
      <vt:lpstr>So far…</vt:lpstr>
      <vt:lpstr>Sequences are everywhere</vt:lpstr>
      <vt:lpstr>Not all time series are sequences</vt:lpstr>
      <vt:lpstr>In some cases, the measurement itself leads to actions</vt:lpstr>
      <vt:lpstr>The measurements might be proxies for things we care about</vt:lpstr>
      <vt:lpstr>Convolution looks at only the last few samples of the sequence </vt:lpstr>
      <vt:lpstr>Convolution also works in one dimension; here, for example, is an anomaly-finding filter</vt:lpstr>
      <vt:lpstr>Convolving a 1D sequence typically involves five steps</vt:lpstr>
      <vt:lpstr>Because CNNs are match filters, they have difficulty with variable-length dependencies</vt:lpstr>
      <vt:lpstr>When short-term memory is sufficient CNNs work well</vt:lpstr>
      <vt:lpstr>RNNs maintain an internal (hidden) state that is updated each time a new input is encountered</vt:lpstr>
      <vt:lpstr>Training an RNN cell is like unrolling it across time steps</vt:lpstr>
      <vt:lpstr>You can layer RNN cells and treat them as one cell</vt:lpstr>
      <vt:lpstr>PowerPoint Presentation</vt:lpstr>
      <vt:lpstr>PowerPoint Presentation</vt:lpstr>
      <vt:lpstr>Long term dependencies are important</vt:lpstr>
      <vt:lpstr>Long term dependencies are important (continued)</vt:lpstr>
      <vt:lpstr>Long term dependencies are important (continued)</vt:lpstr>
      <vt:lpstr>RNNs Key Takeaways</vt:lpstr>
      <vt:lpstr>What does deep learning have to do with attention?</vt:lpstr>
      <vt:lpstr>Explicit Attention</vt:lpstr>
      <vt:lpstr>Explicit Neural Attention</vt:lpstr>
      <vt:lpstr>Transformers: Attention for Sequences</vt:lpstr>
      <vt:lpstr>Transformers: Attention for Sequences (continued)</vt:lpstr>
      <vt:lpstr>Transformers: Attention for Sequences (continued)</vt:lpstr>
      <vt:lpstr>Transformers: Attention for Sequences (continued)</vt:lpstr>
      <vt:lpstr>PowerPoint Presentation</vt:lpstr>
      <vt:lpstr>What is an anomaly detection</vt:lpstr>
      <vt:lpstr>Anomaly vs. outliers</vt:lpstr>
      <vt:lpstr>Outliers</vt:lpstr>
      <vt:lpstr>Applications of anomaly detection </vt:lpstr>
      <vt:lpstr>Aspects of anomaly detection problems </vt:lpstr>
      <vt:lpstr>Determining the “normal” model </vt:lpstr>
      <vt:lpstr>Importance of a defining what is normal </vt:lpstr>
      <vt:lpstr>Importance of a defining what is normal </vt:lpstr>
      <vt:lpstr>Importance of a defining what is normal </vt:lpstr>
      <vt:lpstr>Challenges when dealing with anomaly detection problems</vt:lpstr>
      <vt:lpstr>Anomaly classification</vt:lpstr>
      <vt:lpstr>Point anomalies </vt:lpstr>
      <vt:lpstr>Contextual anomalies </vt:lpstr>
      <vt:lpstr>Collective anomalies </vt:lpstr>
      <vt:lpstr>Anomaly Detection techniques </vt:lpstr>
      <vt:lpstr>1. Extreme value analysis </vt:lpstr>
      <vt:lpstr>2. Classification</vt:lpstr>
      <vt:lpstr>3. Statistical</vt:lpstr>
      <vt:lpstr>3. Statistical</vt:lpstr>
      <vt:lpstr>3. Statistical (Parametric)</vt:lpstr>
      <vt:lpstr>3. Statistical (Parameteric)</vt:lpstr>
      <vt:lpstr>3. Statistical (Non Parameteric)</vt:lpstr>
      <vt:lpstr>Example: Histogram of ozone pollution with kernel density plot</vt:lpstr>
      <vt:lpstr>4 Proximity-based</vt:lpstr>
      <vt:lpstr>5 Meta-algorithms and sequential</vt:lpstr>
      <vt:lpstr>Five methodologies to anomaly detection</vt:lpstr>
      <vt:lpstr>Box plot </vt:lpstr>
      <vt:lpstr>PowerPoint Presentation</vt:lpstr>
      <vt:lpstr>Scatter plot </vt:lpstr>
      <vt:lpstr>Q-Q plot </vt:lpstr>
      <vt:lpstr>Hypothesis testing </vt:lpstr>
      <vt:lpstr>Chi-square test</vt:lpstr>
      <vt:lpstr>Linear regression</vt:lpstr>
      <vt:lpstr>Autoencoder</vt:lpstr>
      <vt:lpstr>Principal component analysis </vt:lpstr>
      <vt:lpstr>Scatter plots of normal and outlier data points</vt:lpstr>
      <vt:lpstr>Density based clustering</vt:lpstr>
      <vt:lpstr>temporal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Kirill Osipov</dc:creator>
  <cp:lastModifiedBy>Kirill Osipov</cp:lastModifiedBy>
  <cp:revision>52</cp:revision>
  <dcterms:created xsi:type="dcterms:W3CDTF">2020-04-29T13:18:35Z</dcterms:created>
  <dcterms:modified xsi:type="dcterms:W3CDTF">2021-08-30T18:21:42Z</dcterms:modified>
</cp:coreProperties>
</file>